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52"/>
  </p:notesMasterIdLst>
  <p:sldIdLst>
    <p:sldId id="256" r:id="rId2"/>
    <p:sldId id="383" r:id="rId3"/>
    <p:sldId id="384" r:id="rId4"/>
    <p:sldId id="343" r:id="rId5"/>
    <p:sldId id="390" r:id="rId6"/>
    <p:sldId id="392" r:id="rId7"/>
    <p:sldId id="396" r:id="rId8"/>
    <p:sldId id="350" r:id="rId9"/>
    <p:sldId id="338" r:id="rId10"/>
    <p:sldId id="352" r:id="rId11"/>
    <p:sldId id="288" r:id="rId12"/>
    <p:sldId id="354" r:id="rId13"/>
    <p:sldId id="353" r:id="rId14"/>
    <p:sldId id="355" r:id="rId15"/>
    <p:sldId id="356" r:id="rId16"/>
    <p:sldId id="278" r:id="rId17"/>
    <p:sldId id="357" r:id="rId18"/>
    <p:sldId id="393" r:id="rId19"/>
    <p:sldId id="394" r:id="rId20"/>
    <p:sldId id="358" r:id="rId21"/>
    <p:sldId id="359" r:id="rId22"/>
    <p:sldId id="360" r:id="rId23"/>
    <p:sldId id="374" r:id="rId24"/>
    <p:sldId id="381" r:id="rId25"/>
    <p:sldId id="375" r:id="rId26"/>
    <p:sldId id="376" r:id="rId27"/>
    <p:sldId id="373" r:id="rId28"/>
    <p:sldId id="377" r:id="rId29"/>
    <p:sldId id="378" r:id="rId30"/>
    <p:sldId id="363" r:id="rId31"/>
    <p:sldId id="368" r:id="rId32"/>
    <p:sldId id="379" r:id="rId33"/>
    <p:sldId id="399" r:id="rId34"/>
    <p:sldId id="402" r:id="rId35"/>
    <p:sldId id="403" r:id="rId36"/>
    <p:sldId id="404" r:id="rId37"/>
    <p:sldId id="401" r:id="rId38"/>
    <p:sldId id="395" r:id="rId39"/>
    <p:sldId id="397" r:id="rId40"/>
    <p:sldId id="351" r:id="rId41"/>
    <p:sldId id="370" r:id="rId42"/>
    <p:sldId id="313" r:id="rId43"/>
    <p:sldId id="385" r:id="rId44"/>
    <p:sldId id="386" r:id="rId45"/>
    <p:sldId id="371" r:id="rId46"/>
    <p:sldId id="398" r:id="rId47"/>
    <p:sldId id="372" r:id="rId48"/>
    <p:sldId id="387" r:id="rId49"/>
    <p:sldId id="388" r:id="rId50"/>
    <p:sldId id="389" r:id="rId51"/>
  </p:sldIdLst>
  <p:sldSz cx="9144000" cy="5143500" type="screen16x9"/>
  <p:notesSz cx="6858000" cy="9144000"/>
  <p:embeddedFontLst>
    <p:embeddedFont>
      <p:font typeface="Baloo 2" panose="03080502040302020200" pitchFamily="66" charset="77"/>
      <p:regular r:id="rId53"/>
      <p:bold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oncert One" pitchFamily="2" charset="77"/>
      <p:regular r:id="rId59"/>
    </p:embeddedFont>
    <p:embeddedFont>
      <p:font typeface="Teko" panose="02000000000000000000" pitchFamily="2" charset="77"/>
      <p:regular r:id="rId60"/>
      <p:bold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779029-A6B7-314E-8E2F-8AE37DE3CE0F}" v="111" dt="2021-03-14T13:54:47.314"/>
  </p1510:revLst>
</p1510:revInfo>
</file>

<file path=ppt/tableStyles.xml><?xml version="1.0" encoding="utf-8"?>
<a:tblStyleLst xmlns:a="http://schemas.openxmlformats.org/drawingml/2006/main" def="{D0CFCCEC-FA5B-4BD6-9C29-9905A8ED209A}">
  <a:tblStyle styleId="{D0CFCCEC-FA5B-4BD6-9C29-9905A8ED20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5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750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4364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9920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9911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425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0647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6101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7570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886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1391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33248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068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475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68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47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647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4311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0983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069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9578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9661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5652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3090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55515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67020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22748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66992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90151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60087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9861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8222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8634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95537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4389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25953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58736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0344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6028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8935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1543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90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3221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0074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5040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3721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972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53050" y="518444"/>
            <a:ext cx="7757688" cy="4439866"/>
            <a:chOff x="329117" y="143471"/>
            <a:chExt cx="8485767" cy="4856559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329117" y="143471"/>
              <a:ext cx="8485767" cy="4856559"/>
              <a:chOff x="254525" y="67275"/>
              <a:chExt cx="8485767" cy="4856559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254525" y="67275"/>
                <a:ext cx="8485767" cy="4856559"/>
              </a:xfrm>
              <a:custGeom>
                <a:avLst/>
                <a:gdLst/>
                <a:ahLst/>
                <a:cxnLst/>
                <a:rect l="l" t="t" r="r" b="b"/>
                <a:pathLst>
                  <a:path w="36696" h="28112" extrusionOk="0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6610115" y="4104937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614487" y="4028602"/>
            <a:ext cx="339830" cy="36654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-565151" y="3342101"/>
            <a:ext cx="1928325" cy="2247935"/>
            <a:chOff x="-717551" y="3189701"/>
            <a:chExt cx="1928325" cy="2247935"/>
          </a:xfrm>
        </p:grpSpPr>
        <p:sp>
          <p:nvSpPr>
            <p:cNvPr id="23" name="Google Shape;23;p2"/>
            <p:cNvSpPr/>
            <p:nvPr/>
          </p:nvSpPr>
          <p:spPr>
            <a:xfrm>
              <a:off x="-712863" y="3488056"/>
              <a:ext cx="1180775" cy="1913025"/>
            </a:xfrm>
            <a:custGeom>
              <a:avLst/>
              <a:gdLst/>
              <a:ahLst/>
              <a:cxnLst/>
              <a:rect l="l" t="t" r="r" b="b"/>
              <a:pathLst>
                <a:path w="21158" h="34279" extrusionOk="0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17551" y="3483647"/>
              <a:ext cx="1189425" cy="1922066"/>
            </a:xfrm>
            <a:custGeom>
              <a:avLst/>
              <a:gdLst/>
              <a:ahLst/>
              <a:cxnLst/>
              <a:rect l="l" t="t" r="r" b="b"/>
              <a:pathLst>
                <a:path w="21313" h="34441" extrusionOk="0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17551" y="3483814"/>
              <a:ext cx="1056548" cy="1896004"/>
            </a:xfrm>
            <a:custGeom>
              <a:avLst/>
              <a:gdLst/>
              <a:ahLst/>
              <a:cxnLst/>
              <a:rect l="l" t="t" r="r" b="b"/>
              <a:pathLst>
                <a:path w="18932" h="33974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698911" y="3628750"/>
              <a:ext cx="167478" cy="178975"/>
            </a:xfrm>
            <a:custGeom>
              <a:avLst/>
              <a:gdLst/>
              <a:ahLst/>
              <a:cxnLst/>
              <a:rect l="l" t="t" r="r" b="b"/>
              <a:pathLst>
                <a:path w="3001" h="3207" extrusionOk="0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639811" y="3779100"/>
              <a:ext cx="273178" cy="354210"/>
            </a:xfrm>
            <a:custGeom>
              <a:avLst/>
              <a:gdLst/>
              <a:ahLst/>
              <a:cxnLst/>
              <a:rect l="l" t="t" r="r" b="b"/>
              <a:pathLst>
                <a:path w="4895" h="6347" extrusionOk="0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507546" y="4113954"/>
              <a:ext cx="420621" cy="455891"/>
            </a:xfrm>
            <a:custGeom>
              <a:avLst/>
              <a:gdLst/>
              <a:ahLst/>
              <a:cxnLst/>
              <a:rect l="l" t="t" r="r" b="b"/>
              <a:pathLst>
                <a:path w="7537" h="8169" extrusionOk="0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327510" y="4416159"/>
              <a:ext cx="439931" cy="463984"/>
            </a:xfrm>
            <a:custGeom>
              <a:avLst/>
              <a:gdLst/>
              <a:ahLst/>
              <a:cxnLst/>
              <a:rect l="l" t="t" r="r" b="b"/>
              <a:pathLst>
                <a:path w="7883" h="8314" extrusionOk="0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570051" y="3407635"/>
              <a:ext cx="1146286" cy="2025980"/>
            </a:xfrm>
            <a:custGeom>
              <a:avLst/>
              <a:gdLst/>
              <a:ahLst/>
              <a:cxnLst/>
              <a:rect l="l" t="t" r="r" b="b"/>
              <a:pathLst>
                <a:path w="20540" h="36303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67372" y="3403673"/>
              <a:ext cx="1147570" cy="2033960"/>
            </a:xfrm>
            <a:custGeom>
              <a:avLst/>
              <a:gdLst/>
              <a:ahLst/>
              <a:cxnLst/>
              <a:rect l="l" t="t" r="r" b="b"/>
              <a:pathLst>
                <a:path w="20563" h="36446" extrusionOk="0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332811" y="3403505"/>
              <a:ext cx="731636" cy="2034128"/>
            </a:xfrm>
            <a:custGeom>
              <a:avLst/>
              <a:gdLst/>
              <a:ahLst/>
              <a:cxnLst/>
              <a:rect l="l" t="t" r="r" b="b"/>
              <a:pathLst>
                <a:path w="13110" h="36449" extrusionOk="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403241" y="3593032"/>
              <a:ext cx="211343" cy="162846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429805" y="3779044"/>
              <a:ext cx="352201" cy="198786"/>
            </a:xfrm>
            <a:custGeom>
              <a:avLst/>
              <a:gdLst/>
              <a:ahLst/>
              <a:cxnLst/>
              <a:rect l="l" t="t" r="r" b="b"/>
              <a:pathLst>
                <a:path w="6311" h="3562" extrusionOk="0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395260" y="4037942"/>
              <a:ext cx="455836" cy="272787"/>
            </a:xfrm>
            <a:custGeom>
              <a:avLst/>
              <a:gdLst/>
              <a:ahLst/>
              <a:cxnLst/>
              <a:rect l="l" t="t" r="r" b="b"/>
              <a:pathLst>
                <a:path w="8168" h="4888" extrusionOk="0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308870" y="4289752"/>
              <a:ext cx="487758" cy="270164"/>
            </a:xfrm>
            <a:custGeom>
              <a:avLst/>
              <a:gdLst/>
              <a:ahLst/>
              <a:cxnLst/>
              <a:rect l="l" t="t" r="r" b="b"/>
              <a:pathLst>
                <a:path w="8740" h="4841" extrusionOk="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82798" y="3193663"/>
              <a:ext cx="512369" cy="2239946"/>
            </a:xfrm>
            <a:custGeom>
              <a:avLst/>
              <a:gdLst/>
              <a:ahLst/>
              <a:cxnLst/>
              <a:rect l="l" t="t" r="r" b="b"/>
              <a:pathLst>
                <a:path w="9181" h="40137" extrusionOk="0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23698" y="3189701"/>
              <a:ext cx="575431" cy="2247926"/>
            </a:xfrm>
            <a:custGeom>
              <a:avLst/>
              <a:gdLst/>
              <a:ahLst/>
              <a:cxnLst/>
              <a:rect l="l" t="t" r="r" b="b"/>
              <a:pathLst>
                <a:path w="10311" h="40280" extrusionOk="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49608" y="3189701"/>
              <a:ext cx="230597" cy="2247926"/>
            </a:xfrm>
            <a:custGeom>
              <a:avLst/>
              <a:gdLst/>
              <a:ahLst/>
              <a:cxnLst/>
              <a:rect l="l" t="t" r="r" b="b"/>
              <a:pathLst>
                <a:path w="4132" h="40280" extrusionOk="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18356" y="3309411"/>
              <a:ext cx="106369" cy="122888"/>
            </a:xfrm>
            <a:custGeom>
              <a:avLst/>
              <a:gdLst/>
              <a:ahLst/>
              <a:cxnLst/>
              <a:rect l="l" t="t" r="r" b="b"/>
              <a:pathLst>
                <a:path w="1906" h="2202" extrusionOk="0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6489" y="3468355"/>
              <a:ext cx="204032" cy="203809"/>
            </a:xfrm>
            <a:custGeom>
              <a:avLst/>
              <a:gdLst/>
              <a:ahLst/>
              <a:cxnLst/>
              <a:rect l="l" t="t" r="r" b="b"/>
              <a:pathLst>
                <a:path w="3656" h="3652" extrusionOk="0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61878" y="3681155"/>
              <a:ext cx="291092" cy="236177"/>
            </a:xfrm>
            <a:custGeom>
              <a:avLst/>
              <a:gdLst/>
              <a:ahLst/>
              <a:cxnLst/>
              <a:rect l="l" t="t" r="r" b="b"/>
              <a:pathLst>
                <a:path w="5216" h="4232" extrusionOk="0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45247" y="3949038"/>
              <a:ext cx="361521" cy="214803"/>
            </a:xfrm>
            <a:custGeom>
              <a:avLst/>
              <a:gdLst/>
              <a:ahLst/>
              <a:cxnLst/>
              <a:rect l="l" t="t" r="r" b="b"/>
              <a:pathLst>
                <a:path w="6478" h="3849" extrusionOk="0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43964" y="4247951"/>
              <a:ext cx="400698" cy="191699"/>
            </a:xfrm>
            <a:custGeom>
              <a:avLst/>
              <a:gdLst/>
              <a:ahLst/>
              <a:cxnLst/>
              <a:rect l="l" t="t" r="r" b="b"/>
              <a:pathLst>
                <a:path w="7180" h="3435" extrusionOk="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49281" y="3537223"/>
              <a:ext cx="729627" cy="1896395"/>
            </a:xfrm>
            <a:custGeom>
              <a:avLst/>
              <a:gdLst/>
              <a:ahLst/>
              <a:cxnLst/>
              <a:rect l="l" t="t" r="r" b="b"/>
              <a:pathLst>
                <a:path w="13074" h="33981" extrusionOk="0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45263" y="3532982"/>
              <a:ext cx="765511" cy="1904654"/>
            </a:xfrm>
            <a:custGeom>
              <a:avLst/>
              <a:gdLst/>
              <a:ahLst/>
              <a:cxnLst/>
              <a:rect l="l" t="t" r="r" b="b"/>
              <a:pathLst>
                <a:path w="13717" h="34129" extrusionOk="0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84169" y="3533038"/>
              <a:ext cx="497691" cy="1904598"/>
            </a:xfrm>
            <a:custGeom>
              <a:avLst/>
              <a:gdLst/>
              <a:ahLst/>
              <a:cxnLst/>
              <a:rect l="l" t="t" r="r" b="b"/>
              <a:pathLst>
                <a:path w="8918" h="34128" extrusionOk="0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13045" y="3734341"/>
              <a:ext cx="209390" cy="179030"/>
            </a:xfrm>
            <a:custGeom>
              <a:avLst/>
              <a:gdLst/>
              <a:ahLst/>
              <a:cxnLst/>
              <a:rect l="l" t="t" r="r" b="b"/>
              <a:pathLst>
                <a:path w="3752" h="3208" extrusionOk="0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2033" y="3898140"/>
              <a:ext cx="323684" cy="285009"/>
            </a:xfrm>
            <a:custGeom>
              <a:avLst/>
              <a:gdLst/>
              <a:ahLst/>
              <a:cxnLst/>
              <a:rect l="l" t="t" r="r" b="b"/>
              <a:pathLst>
                <a:path w="5800" h="510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03095" y="4127013"/>
              <a:ext cx="424639" cy="293324"/>
            </a:xfrm>
            <a:custGeom>
              <a:avLst/>
              <a:gdLst/>
              <a:ahLst/>
              <a:cxnLst/>
              <a:rect l="l" t="t" r="r" b="b"/>
              <a:pathLst>
                <a:path w="7609" h="5256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00074" y="4423749"/>
              <a:ext cx="476484" cy="318214"/>
            </a:xfrm>
            <a:custGeom>
              <a:avLst/>
              <a:gdLst/>
              <a:ahLst/>
              <a:cxnLst/>
              <a:rect l="l" t="t" r="r" b="b"/>
              <a:pathLst>
                <a:path w="8538" h="5702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8031549" y="3342101"/>
            <a:ext cx="1928325" cy="2247935"/>
            <a:chOff x="7879149" y="3189701"/>
            <a:chExt cx="1928325" cy="2247935"/>
          </a:xfrm>
        </p:grpSpPr>
        <p:sp>
          <p:nvSpPr>
            <p:cNvPr id="53" name="Google Shape;53;p2"/>
            <p:cNvSpPr/>
            <p:nvPr/>
          </p:nvSpPr>
          <p:spPr>
            <a:xfrm flipH="1">
              <a:off x="8622011" y="3488056"/>
              <a:ext cx="1180775" cy="1913025"/>
            </a:xfrm>
            <a:custGeom>
              <a:avLst/>
              <a:gdLst/>
              <a:ahLst/>
              <a:cxnLst/>
              <a:rect l="l" t="t" r="r" b="b"/>
              <a:pathLst>
                <a:path w="21158" h="34279" extrusionOk="0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8618049" y="3483647"/>
              <a:ext cx="1189425" cy="1922066"/>
            </a:xfrm>
            <a:custGeom>
              <a:avLst/>
              <a:gdLst/>
              <a:ahLst/>
              <a:cxnLst/>
              <a:rect l="l" t="t" r="r" b="b"/>
              <a:pathLst>
                <a:path w="21313" h="34441" extrusionOk="0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8750927" y="3483814"/>
              <a:ext cx="1056548" cy="1896004"/>
            </a:xfrm>
            <a:custGeom>
              <a:avLst/>
              <a:gdLst/>
              <a:ahLst/>
              <a:cxnLst/>
              <a:rect l="l" t="t" r="r" b="b"/>
              <a:pathLst>
                <a:path w="18932" h="33974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flipH="1">
              <a:off x="9621356" y="3628750"/>
              <a:ext cx="167478" cy="178975"/>
            </a:xfrm>
            <a:custGeom>
              <a:avLst/>
              <a:gdLst/>
              <a:ahLst/>
              <a:cxnLst/>
              <a:rect l="l" t="t" r="r" b="b"/>
              <a:pathLst>
                <a:path w="3001" h="3207" extrusionOk="0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flipH="1">
              <a:off x="9456556" y="3779100"/>
              <a:ext cx="273178" cy="354210"/>
            </a:xfrm>
            <a:custGeom>
              <a:avLst/>
              <a:gdLst/>
              <a:ahLst/>
              <a:cxnLst/>
              <a:rect l="l" t="t" r="r" b="b"/>
              <a:pathLst>
                <a:path w="4895" h="6347" extrusionOk="0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flipH="1">
              <a:off x="9176848" y="4113954"/>
              <a:ext cx="420621" cy="455891"/>
            </a:xfrm>
            <a:custGeom>
              <a:avLst/>
              <a:gdLst/>
              <a:ahLst/>
              <a:cxnLst/>
              <a:rect l="l" t="t" r="r" b="b"/>
              <a:pathLst>
                <a:path w="7537" h="8169" extrusionOk="0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977502" y="4416159"/>
              <a:ext cx="439931" cy="463984"/>
            </a:xfrm>
            <a:custGeom>
              <a:avLst/>
              <a:gdLst/>
              <a:ahLst/>
              <a:cxnLst/>
              <a:rect l="l" t="t" r="r" b="b"/>
              <a:pathLst>
                <a:path w="7883" h="8314" extrusionOk="0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flipH="1">
              <a:off x="8513688" y="3407635"/>
              <a:ext cx="1146286" cy="2025980"/>
            </a:xfrm>
            <a:custGeom>
              <a:avLst/>
              <a:gdLst/>
              <a:ahLst/>
              <a:cxnLst/>
              <a:rect l="l" t="t" r="r" b="b"/>
              <a:pathLst>
                <a:path w="20540" h="36303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flipH="1">
              <a:off x="8509726" y="3403673"/>
              <a:ext cx="1147570" cy="2033960"/>
            </a:xfrm>
            <a:custGeom>
              <a:avLst/>
              <a:gdLst/>
              <a:ahLst/>
              <a:cxnLst/>
              <a:rect l="l" t="t" r="r" b="b"/>
              <a:pathLst>
                <a:path w="20563" h="36446" extrusionOk="0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flipH="1">
              <a:off x="8691098" y="3403505"/>
              <a:ext cx="731636" cy="2034128"/>
            </a:xfrm>
            <a:custGeom>
              <a:avLst/>
              <a:gdLst/>
              <a:ahLst/>
              <a:cxnLst/>
              <a:rect l="l" t="t" r="r" b="b"/>
              <a:pathLst>
                <a:path w="13110" h="36449" extrusionOk="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9281821" y="3593032"/>
              <a:ext cx="211343" cy="162846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9167528" y="3779044"/>
              <a:ext cx="352201" cy="198786"/>
            </a:xfrm>
            <a:custGeom>
              <a:avLst/>
              <a:gdLst/>
              <a:ahLst/>
              <a:cxnLst/>
              <a:rect l="l" t="t" r="r" b="b"/>
              <a:pathLst>
                <a:path w="6311" h="3562" extrusionOk="0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9029348" y="4037942"/>
              <a:ext cx="455836" cy="272787"/>
            </a:xfrm>
            <a:custGeom>
              <a:avLst/>
              <a:gdLst/>
              <a:ahLst/>
              <a:cxnLst/>
              <a:rect l="l" t="t" r="r" b="b"/>
              <a:pathLst>
                <a:path w="8168" h="4888" extrusionOk="0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8911035" y="4289752"/>
              <a:ext cx="487758" cy="270164"/>
            </a:xfrm>
            <a:custGeom>
              <a:avLst/>
              <a:gdLst/>
              <a:ahLst/>
              <a:cxnLst/>
              <a:rect l="l" t="t" r="r" b="b"/>
              <a:pathLst>
                <a:path w="8740" h="4841" extrusionOk="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flipH="1">
              <a:off x="8394756" y="3193663"/>
              <a:ext cx="512369" cy="2239946"/>
            </a:xfrm>
            <a:custGeom>
              <a:avLst/>
              <a:gdLst/>
              <a:ahLst/>
              <a:cxnLst/>
              <a:rect l="l" t="t" r="r" b="b"/>
              <a:pathLst>
                <a:path w="9181" h="40137" extrusionOk="0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flipH="1">
              <a:off x="8390794" y="3189701"/>
              <a:ext cx="575431" cy="2247926"/>
            </a:xfrm>
            <a:custGeom>
              <a:avLst/>
              <a:gdLst/>
              <a:ahLst/>
              <a:cxnLst/>
              <a:rect l="l" t="t" r="r" b="b"/>
              <a:pathLst>
                <a:path w="10311" h="40280" extrusionOk="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flipH="1">
              <a:off x="8509719" y="3189701"/>
              <a:ext cx="230597" cy="2247926"/>
            </a:xfrm>
            <a:custGeom>
              <a:avLst/>
              <a:gdLst/>
              <a:ahLst/>
              <a:cxnLst/>
              <a:rect l="l" t="t" r="r" b="b"/>
              <a:pathLst>
                <a:path w="4132" h="40280" extrusionOk="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flipH="1">
              <a:off x="8665198" y="3309411"/>
              <a:ext cx="106369" cy="122888"/>
            </a:xfrm>
            <a:custGeom>
              <a:avLst/>
              <a:gdLst/>
              <a:ahLst/>
              <a:cxnLst/>
              <a:rect l="l" t="t" r="r" b="b"/>
              <a:pathLst>
                <a:path w="1906" h="2202" extrusionOk="0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flipH="1">
              <a:off x="8599402" y="3468355"/>
              <a:ext cx="204032" cy="203809"/>
            </a:xfrm>
            <a:custGeom>
              <a:avLst/>
              <a:gdLst/>
              <a:ahLst/>
              <a:cxnLst/>
              <a:rect l="l" t="t" r="r" b="b"/>
              <a:pathLst>
                <a:path w="3656" h="3652" extrusionOk="0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flipH="1">
              <a:off x="8536953" y="3681155"/>
              <a:ext cx="291092" cy="236177"/>
            </a:xfrm>
            <a:custGeom>
              <a:avLst/>
              <a:gdLst/>
              <a:ahLst/>
              <a:cxnLst/>
              <a:rect l="l" t="t" r="r" b="b"/>
              <a:pathLst>
                <a:path w="5216" h="4232" extrusionOk="0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flipH="1">
              <a:off x="8483155" y="3949038"/>
              <a:ext cx="361521" cy="214803"/>
            </a:xfrm>
            <a:custGeom>
              <a:avLst/>
              <a:gdLst/>
              <a:ahLst/>
              <a:cxnLst/>
              <a:rect l="l" t="t" r="r" b="b"/>
              <a:pathLst>
                <a:path w="6478" h="3849" extrusionOk="0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flipH="1">
              <a:off x="8445262" y="4247951"/>
              <a:ext cx="400698" cy="191699"/>
            </a:xfrm>
            <a:custGeom>
              <a:avLst/>
              <a:gdLst/>
              <a:ahLst/>
              <a:cxnLst/>
              <a:rect l="l" t="t" r="r" b="b"/>
              <a:pathLst>
                <a:path w="7180" h="3435" extrusionOk="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flipH="1">
              <a:off x="7911015" y="3537223"/>
              <a:ext cx="729627" cy="1896395"/>
            </a:xfrm>
            <a:custGeom>
              <a:avLst/>
              <a:gdLst/>
              <a:ahLst/>
              <a:cxnLst/>
              <a:rect l="l" t="t" r="r" b="b"/>
              <a:pathLst>
                <a:path w="13074" h="33981" extrusionOk="0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flipH="1">
              <a:off x="7879149" y="3532982"/>
              <a:ext cx="765511" cy="1904654"/>
            </a:xfrm>
            <a:custGeom>
              <a:avLst/>
              <a:gdLst/>
              <a:ahLst/>
              <a:cxnLst/>
              <a:rect l="l" t="t" r="r" b="b"/>
              <a:pathLst>
                <a:path w="13717" h="34129" extrusionOk="0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flipH="1">
              <a:off x="8008063" y="3533038"/>
              <a:ext cx="497691" cy="1904598"/>
            </a:xfrm>
            <a:custGeom>
              <a:avLst/>
              <a:gdLst/>
              <a:ahLst/>
              <a:cxnLst/>
              <a:rect l="l" t="t" r="r" b="b"/>
              <a:pathLst>
                <a:path w="8918" h="34128" extrusionOk="0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flipH="1">
              <a:off x="7967489" y="3734341"/>
              <a:ext cx="209390" cy="179030"/>
            </a:xfrm>
            <a:custGeom>
              <a:avLst/>
              <a:gdLst/>
              <a:ahLst/>
              <a:cxnLst/>
              <a:rect l="l" t="t" r="r" b="b"/>
              <a:pathLst>
                <a:path w="3752" h="3208" extrusionOk="0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flipH="1">
              <a:off x="7954207" y="3898140"/>
              <a:ext cx="323684" cy="285009"/>
            </a:xfrm>
            <a:custGeom>
              <a:avLst/>
              <a:gdLst/>
              <a:ahLst/>
              <a:cxnLst/>
              <a:rect l="l" t="t" r="r" b="b"/>
              <a:pathLst>
                <a:path w="5800" h="510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flipH="1">
              <a:off x="7962188" y="4127013"/>
              <a:ext cx="424639" cy="293324"/>
            </a:xfrm>
            <a:custGeom>
              <a:avLst/>
              <a:gdLst/>
              <a:ahLst/>
              <a:cxnLst/>
              <a:rect l="l" t="t" r="r" b="b"/>
              <a:pathLst>
                <a:path w="7609" h="5256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flipH="1">
              <a:off x="8013365" y="4423749"/>
              <a:ext cx="476484" cy="318214"/>
            </a:xfrm>
            <a:custGeom>
              <a:avLst/>
              <a:gdLst/>
              <a:ahLst/>
              <a:cxnLst/>
              <a:rect l="l" t="t" r="r" b="b"/>
              <a:pathLst>
                <a:path w="8538" h="5702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2822648" y="1410591"/>
            <a:ext cx="10916" cy="6717"/>
          </a:xfrm>
          <a:custGeom>
            <a:avLst/>
            <a:gdLst/>
            <a:ahLst/>
            <a:cxnLst/>
            <a:rect l="l" t="t" r="r" b="b"/>
            <a:pathLst>
              <a:path w="273" h="168" extrusionOk="0">
                <a:moveTo>
                  <a:pt x="213" y="0"/>
                </a:moveTo>
                <a:cubicBezTo>
                  <a:pt x="203" y="0"/>
                  <a:pt x="194" y="3"/>
                  <a:pt x="185" y="8"/>
                </a:cubicBezTo>
                <a:cubicBezTo>
                  <a:pt x="166" y="20"/>
                  <a:pt x="177" y="46"/>
                  <a:pt x="194" y="46"/>
                </a:cubicBezTo>
                <a:cubicBezTo>
                  <a:pt x="197" y="46"/>
                  <a:pt x="201" y="45"/>
                  <a:pt x="205" y="43"/>
                </a:cubicBezTo>
                <a:lnTo>
                  <a:pt x="205" y="43"/>
                </a:lnTo>
                <a:cubicBezTo>
                  <a:pt x="168" y="65"/>
                  <a:pt x="175" y="78"/>
                  <a:pt x="133" y="87"/>
                </a:cubicBezTo>
                <a:cubicBezTo>
                  <a:pt x="129" y="88"/>
                  <a:pt x="125" y="88"/>
                  <a:pt x="122" y="88"/>
                </a:cubicBezTo>
                <a:cubicBezTo>
                  <a:pt x="110" y="88"/>
                  <a:pt x="98" y="85"/>
                  <a:pt x="86" y="85"/>
                </a:cubicBezTo>
                <a:cubicBezTo>
                  <a:pt x="81" y="85"/>
                  <a:pt x="76" y="85"/>
                  <a:pt x="70" y="87"/>
                </a:cubicBezTo>
                <a:cubicBezTo>
                  <a:pt x="47" y="93"/>
                  <a:pt x="27" y="104"/>
                  <a:pt x="13" y="121"/>
                </a:cubicBezTo>
                <a:cubicBezTo>
                  <a:pt x="1" y="135"/>
                  <a:pt x="13" y="152"/>
                  <a:pt x="27" y="152"/>
                </a:cubicBezTo>
                <a:cubicBezTo>
                  <a:pt x="31" y="152"/>
                  <a:pt x="35" y="151"/>
                  <a:pt x="39" y="147"/>
                </a:cubicBezTo>
                <a:cubicBezTo>
                  <a:pt x="88" y="100"/>
                  <a:pt x="261" y="167"/>
                  <a:pt x="270" y="62"/>
                </a:cubicBezTo>
                <a:cubicBezTo>
                  <a:pt x="273" y="27"/>
                  <a:pt x="244" y="0"/>
                  <a:pt x="213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1836429" y="3587752"/>
            <a:ext cx="8077" cy="12115"/>
          </a:xfrm>
          <a:custGeom>
            <a:avLst/>
            <a:gdLst/>
            <a:ahLst/>
            <a:cxnLst/>
            <a:rect l="l" t="t" r="r" b="b"/>
            <a:pathLst>
              <a:path w="202" h="303" extrusionOk="0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3489951" y="2822527"/>
            <a:ext cx="5398" cy="15714"/>
          </a:xfrm>
          <a:custGeom>
            <a:avLst/>
            <a:gdLst/>
            <a:ahLst/>
            <a:cxnLst/>
            <a:rect l="l" t="t" r="r" b="b"/>
            <a:pathLst>
              <a:path w="135" h="393" extrusionOk="0">
                <a:moveTo>
                  <a:pt x="3" y="1"/>
                </a:moveTo>
                <a:cubicBezTo>
                  <a:pt x="1" y="1"/>
                  <a:pt x="3" y="17"/>
                  <a:pt x="10" y="43"/>
                </a:cubicBezTo>
                <a:cubicBezTo>
                  <a:pt x="53" y="157"/>
                  <a:pt x="95" y="270"/>
                  <a:pt x="132" y="386"/>
                </a:cubicBezTo>
                <a:cubicBezTo>
                  <a:pt x="132" y="388"/>
                  <a:pt x="133" y="389"/>
                  <a:pt x="135" y="392"/>
                </a:cubicBezTo>
                <a:cubicBezTo>
                  <a:pt x="45" y="100"/>
                  <a:pt x="8" y="1"/>
                  <a:pt x="3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5904698" y="-181955"/>
            <a:ext cx="9037" cy="9996"/>
          </a:xfrm>
          <a:custGeom>
            <a:avLst/>
            <a:gdLst/>
            <a:ahLst/>
            <a:cxnLst/>
            <a:rect l="l" t="t" r="r" b="b"/>
            <a:pathLst>
              <a:path w="226" h="250" extrusionOk="0">
                <a:moveTo>
                  <a:pt x="6" y="0"/>
                </a:moveTo>
                <a:cubicBezTo>
                  <a:pt x="0" y="0"/>
                  <a:pt x="54" y="66"/>
                  <a:pt x="225" y="249"/>
                </a:cubicBezTo>
                <a:lnTo>
                  <a:pt x="212" y="232"/>
                </a:lnTo>
                <a:cubicBezTo>
                  <a:pt x="145" y="156"/>
                  <a:pt x="77" y="80"/>
                  <a:pt x="12" y="4"/>
                </a:cubicBezTo>
                <a:cubicBezTo>
                  <a:pt x="9" y="2"/>
                  <a:pt x="7" y="0"/>
                  <a:pt x="6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 txBox="1">
            <a:spLocks noGrp="1"/>
          </p:cNvSpPr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ncert One"/>
              <a:buNone/>
              <a:defRPr sz="68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7" name="Google Shape;87;p2"/>
          <p:cNvSpPr txBox="1">
            <a:spLocks noGrp="1"/>
          </p:cNvSpPr>
          <p:nvPr>
            <p:ph type="subTitle" idx="1"/>
          </p:nvPr>
        </p:nvSpPr>
        <p:spPr>
          <a:xfrm>
            <a:off x="2391600" y="3321323"/>
            <a:ext cx="436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7169342" y="1095366"/>
            <a:ext cx="398352" cy="427012"/>
          </a:xfrm>
          <a:custGeom>
            <a:avLst/>
            <a:gdLst/>
            <a:ahLst/>
            <a:cxnLst/>
            <a:rect l="l" t="t" r="r" b="b"/>
            <a:pathLst>
              <a:path w="2977" h="3191" extrusionOk="0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2155044" y="121402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1338102" y="2357862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2206519" y="201292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1658244" y="293077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6752399" y="1920823"/>
            <a:ext cx="553882" cy="59742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1404152" y="1349987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7420014" y="2930768"/>
            <a:ext cx="147682" cy="158298"/>
          </a:xfrm>
          <a:custGeom>
            <a:avLst/>
            <a:gdLst/>
            <a:ahLst/>
            <a:cxnLst/>
            <a:rect l="l" t="t" r="r" b="b"/>
            <a:pathLst>
              <a:path w="2977" h="3191" extrusionOk="0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2968719" y="15787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6166095" y="224979"/>
            <a:ext cx="489927" cy="52842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1801920" y="47841"/>
            <a:ext cx="489927" cy="52842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6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236" name="Google Shape;236;p6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237" name="Google Shape;237;p6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" name="Google Shape;241;p6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"/>
          <p:cNvSpPr txBox="1">
            <a:spLocks noGrp="1"/>
          </p:cNvSpPr>
          <p:nvPr>
            <p:ph type="title"/>
          </p:nvPr>
        </p:nvSpPr>
        <p:spPr>
          <a:xfrm>
            <a:off x="797325" y="671225"/>
            <a:ext cx="34893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SECTION_TITLE_AND_DESCRIPTION_1_1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17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30" name="Google Shape;530;p17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31" name="Google Shape;531;p17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7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7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7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5" name="Google Shape;535;p17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17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7"/>
          <p:cNvSpPr txBox="1">
            <a:spLocks noGrp="1"/>
          </p:cNvSpPr>
          <p:nvPr>
            <p:ph type="subTitle" idx="1"/>
          </p:nvPr>
        </p:nvSpPr>
        <p:spPr>
          <a:xfrm>
            <a:off x="1005350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0" name="Google Shape;540;p17"/>
          <p:cNvSpPr txBox="1">
            <a:spLocks noGrp="1"/>
          </p:cNvSpPr>
          <p:nvPr>
            <p:ph type="subTitle" idx="2"/>
          </p:nvPr>
        </p:nvSpPr>
        <p:spPr>
          <a:xfrm>
            <a:off x="3445494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1" name="Google Shape;541;p17"/>
          <p:cNvSpPr txBox="1">
            <a:spLocks noGrp="1"/>
          </p:cNvSpPr>
          <p:nvPr>
            <p:ph type="subTitle" idx="3"/>
          </p:nvPr>
        </p:nvSpPr>
        <p:spPr>
          <a:xfrm>
            <a:off x="5885639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2" name="Google Shape;542;p17"/>
          <p:cNvSpPr txBox="1">
            <a:spLocks noGrp="1"/>
          </p:cNvSpPr>
          <p:nvPr>
            <p:ph type="title" idx="4" hasCustomPrompt="1"/>
          </p:nvPr>
        </p:nvSpPr>
        <p:spPr>
          <a:xfrm>
            <a:off x="1423100" y="2827700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3" name="Google Shape;543;p17"/>
          <p:cNvSpPr txBox="1">
            <a:spLocks noGrp="1"/>
          </p:cNvSpPr>
          <p:nvPr>
            <p:ph type="title" idx="5" hasCustomPrompt="1"/>
          </p:nvPr>
        </p:nvSpPr>
        <p:spPr>
          <a:xfrm>
            <a:off x="3863250" y="2827700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4" name="Google Shape;544;p17"/>
          <p:cNvSpPr txBox="1">
            <a:spLocks noGrp="1"/>
          </p:cNvSpPr>
          <p:nvPr>
            <p:ph type="title" idx="6" hasCustomPrompt="1"/>
          </p:nvPr>
        </p:nvSpPr>
        <p:spPr>
          <a:xfrm>
            <a:off x="6303400" y="2824225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_AND_TWO_COLUMNS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21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88" name="Google Shape;588;p21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89" name="Google Shape;589;p21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1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3" name="Google Shape;593;p21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21"/>
          <p:cNvSpPr txBox="1">
            <a:spLocks noGrp="1"/>
          </p:cNvSpPr>
          <p:nvPr>
            <p:ph type="title"/>
          </p:nvPr>
        </p:nvSpPr>
        <p:spPr>
          <a:xfrm>
            <a:off x="697475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8C4CC-849E-4248-AD53-791A7698DC47}" type="datetimeFigureOut">
              <a:rPr lang="en-US" smtClean="0"/>
              <a:t>3/20/21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690A-C3B4-9D46-8C95-B3B8822C2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 b="1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8" r:id="rId4"/>
    <p:sldLayoutId id="2147483663" r:id="rId5"/>
    <p:sldLayoutId id="2147483667" r:id="rId6"/>
    <p:sldLayoutId id="214748367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pos="5760">
          <p15:clr>
            <a:srgbClr val="EA4335"/>
          </p15:clr>
        </p15:guide>
        <p15:guide id="3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903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tats/pca.html#d117e644227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tats/pca.html#d117e64422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tats/pca.html#d117e64422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9.svg"/><Relationship Id="rId9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tats/pca.html#d117e644227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8"/>
          <p:cNvSpPr txBox="1">
            <a:spLocks noGrp="1"/>
          </p:cNvSpPr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MATLAB </a:t>
            </a:r>
            <a:endParaRPr dirty="0"/>
          </a:p>
        </p:txBody>
      </p:sp>
      <p:sp>
        <p:nvSpPr>
          <p:cNvPr id="737" name="Google Shape;737;p28"/>
          <p:cNvSpPr txBox="1">
            <a:spLocks noGrp="1"/>
          </p:cNvSpPr>
          <p:nvPr>
            <p:ph type="subTitle" idx="1"/>
          </p:nvPr>
        </p:nvSpPr>
        <p:spPr>
          <a:xfrm>
            <a:off x="2391600" y="3321323"/>
            <a:ext cx="436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5: data reduction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 operations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Principal Component Analysis (PCA) extracts relevant orthogonal features, that we call </a:t>
            </a:r>
            <a:r>
              <a:rPr lang="en-US" sz="2400" b="1" dirty="0"/>
              <a:t>Principal Components</a:t>
            </a:r>
            <a:r>
              <a:rPr lang="en-US" sz="2400" dirty="0"/>
              <a:t>,  from a large pool of variables. 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In </a:t>
            </a:r>
            <a:r>
              <a:rPr lang="en-US" sz="2400" b="1" dirty="0"/>
              <a:t>PCA</a:t>
            </a:r>
            <a:r>
              <a:rPr lang="en-US" sz="2400" dirty="0"/>
              <a:t> we attempt to find dimensions that maximize variance </a:t>
            </a:r>
            <a:endParaRPr lang="en-US" sz="2400" b="1" dirty="0"/>
          </a:p>
        </p:txBody>
      </p:sp>
      <p:pic>
        <p:nvPicPr>
          <p:cNvPr id="42" name="Picture 41" descr="A picture containing object&#10;&#10;Description automatically generated">
            <a:extLst>
              <a:ext uri="{FF2B5EF4-FFF2-40B4-BE49-F238E27FC236}">
                <a16:creationId xmlns:a16="http://schemas.microsoft.com/office/drawing/2014/main" id="{8AF3337F-3758-F04F-863D-E87E6EE00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77" r="29462"/>
          <a:stretch/>
        </p:blipFill>
        <p:spPr>
          <a:xfrm>
            <a:off x="2547110" y="559091"/>
            <a:ext cx="4192049" cy="440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4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6C15-C416-014D-9F7E-AF0CD830B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" y="17145"/>
            <a:ext cx="8229600" cy="742950"/>
          </a:xfrm>
        </p:spPr>
        <p:txBody>
          <a:bodyPr/>
          <a:lstStyle/>
          <a:p>
            <a:r>
              <a:rPr lang="en-US" b="1" dirty="0"/>
              <a:t>Methods: PCA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CE1CB0-6CCB-9F43-BB63-AEF5003F4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610" y="1"/>
            <a:ext cx="834390" cy="747215"/>
          </a:xfrm>
          <a:prstGeom prst="rect">
            <a:avLst/>
          </a:prstGeom>
        </p:spPr>
      </p:pic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A6885D12-9901-CB47-9729-C73C6D7A3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97170" y="1040130"/>
            <a:ext cx="9020831" cy="3608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B5E80F-021F-6241-8321-B1C5A1E73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948" y="2999650"/>
            <a:ext cx="2000250" cy="1791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641358-BE30-A141-B99D-695294FE3B9B}"/>
              </a:ext>
            </a:extLst>
          </p:cNvPr>
          <p:cNvSpPr txBox="1"/>
          <p:nvPr/>
        </p:nvSpPr>
        <p:spPr>
          <a:xfrm>
            <a:off x="3794761" y="1040130"/>
            <a:ext cx="5257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Principal Component Analysis (PCA extracts relevant features, that we call </a:t>
            </a:r>
            <a:r>
              <a:rPr lang="en-US" sz="1800" b="1" dirty="0"/>
              <a:t>Principal Components</a:t>
            </a:r>
            <a:r>
              <a:rPr lang="en-US" sz="1800" dirty="0"/>
              <a:t>,  from a large pool of variables</a:t>
            </a:r>
          </a:p>
          <a:p>
            <a:endParaRPr lang="en-US" sz="1800" dirty="0"/>
          </a:p>
          <a:p>
            <a:r>
              <a:rPr lang="en-US" sz="1800" dirty="0"/>
              <a:t>Each </a:t>
            </a:r>
            <a:r>
              <a:rPr lang="en-US" sz="1800" b="1" dirty="0"/>
              <a:t>Principal Component</a:t>
            </a:r>
            <a:r>
              <a:rPr lang="en-US" sz="1800" dirty="0"/>
              <a:t> describes a new set of orthogonal dimensions in your data that maximize the variance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A95B5-7D3F-474C-BC79-040C96F24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146"/>
            <a:ext cx="9254359" cy="51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88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-2912418" y="555202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PCA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05359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[coeff, score, latent, tsquared, explained, mu] = pca(</a:t>
            </a:r>
            <a:r>
              <a:rPr lang="en-CA" sz="2000" b="1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</a:t>
            </a:r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CA" sz="2000" dirty="0">
              <a:solidFill>
                <a:srgbClr val="002060"/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en-CA" sz="2000" dirty="0"/>
              <a:t>X -&gt; data matrix (m by n) to apply PCA (rows observations, col variables)</a:t>
            </a:r>
          </a:p>
          <a:p>
            <a:pPr lvl="1" algn="l">
              <a:lnSpc>
                <a:spcPct val="150000"/>
              </a:lnSpc>
            </a:pPr>
            <a:r>
              <a:rPr lang="en-CA" sz="2000" dirty="0"/>
              <a:t>Coeff -&gt; matrix (n by n) PCA coefficients each col is one PC, rows are weights for your variables</a:t>
            </a:r>
          </a:p>
          <a:p>
            <a:pPr lvl="1" algn="l">
              <a:lnSpc>
                <a:spcPct val="150000"/>
              </a:lnSpc>
            </a:pPr>
            <a:r>
              <a:rPr lang="en-CA" sz="2000" dirty="0"/>
              <a:t>Score -&gt; matrix (m by n) how much a given observation ‘scores’ or ‘loads’ onto a PC</a:t>
            </a:r>
          </a:p>
          <a:p>
            <a:pPr lvl="1" algn="l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21056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-2912418" y="555202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PCA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05359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[coeff, score, latent, tsquared, explained, mu] = pca(</a:t>
            </a:r>
            <a:r>
              <a:rPr lang="en-CA" sz="2000" b="1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</a:t>
            </a:r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CA" sz="2000" dirty="0">
              <a:solidFill>
                <a:srgbClr val="002060"/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en-CA" sz="2000" dirty="0"/>
              <a:t>Latent -&gt;  eigenvalues of the covariance matrix of X</a:t>
            </a:r>
          </a:p>
          <a:p>
            <a:pPr lvl="1" algn="l">
              <a:lnSpc>
                <a:spcPct val="150000"/>
              </a:lnSpc>
            </a:pPr>
            <a:r>
              <a:rPr lang="en-CA" sz="2000" dirty="0" err="1"/>
              <a:t>Tsquared</a:t>
            </a:r>
            <a:r>
              <a:rPr lang="en-CA" sz="2000" dirty="0"/>
              <a:t> -&gt; Sum of squares of standardized scores</a:t>
            </a:r>
          </a:p>
          <a:p>
            <a:pPr lvl="1" algn="l">
              <a:lnSpc>
                <a:spcPct val="150000"/>
              </a:lnSpc>
            </a:pPr>
            <a:r>
              <a:rPr lang="en-CA" sz="2000" dirty="0"/>
              <a:t>Explained -&gt; Percent variance explained per component </a:t>
            </a:r>
          </a:p>
          <a:p>
            <a:pPr lvl="1" algn="l">
              <a:lnSpc>
                <a:spcPct val="150000"/>
              </a:lnSpc>
            </a:pPr>
            <a:r>
              <a:rPr lang="en-CA" sz="2000" dirty="0"/>
              <a:t>Mu -&gt; estimated means of each variable </a:t>
            </a:r>
          </a:p>
          <a:p>
            <a:pPr lvl="1"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7968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-2912418" y="555202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PCA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05359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CA" sz="18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[coeff, score, latent, tsquared, explained, mu] = pca(</a:t>
            </a:r>
            <a:r>
              <a:rPr lang="en-CA" sz="1800" b="1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</a:t>
            </a:r>
            <a:r>
              <a:rPr lang="en-CA" sz="18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CA" sz="1800" dirty="0">
              <a:solidFill>
                <a:srgbClr val="002060"/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en-CA" sz="1800" dirty="0"/>
              <a:t>Latent -&gt;  eigenvalues of the covariance matrix of X</a:t>
            </a:r>
          </a:p>
          <a:p>
            <a:pPr lvl="1" algn="l">
              <a:lnSpc>
                <a:spcPct val="150000"/>
              </a:lnSpc>
            </a:pPr>
            <a:r>
              <a:rPr lang="en-CA" sz="1800" dirty="0" err="1"/>
              <a:t>Tsquared</a:t>
            </a:r>
            <a:r>
              <a:rPr lang="en-CA" sz="1800" dirty="0"/>
              <a:t> -&gt; Sum of squares of standardized scores</a:t>
            </a:r>
          </a:p>
          <a:p>
            <a:pPr lvl="1" algn="l">
              <a:lnSpc>
                <a:spcPct val="150000"/>
              </a:lnSpc>
            </a:pPr>
            <a:r>
              <a:rPr lang="en-CA" sz="1800" dirty="0"/>
              <a:t>Explained -&gt; Percent variance explained per component </a:t>
            </a:r>
          </a:p>
          <a:p>
            <a:pPr lvl="1" algn="l">
              <a:lnSpc>
                <a:spcPct val="150000"/>
              </a:lnSpc>
            </a:pPr>
            <a:r>
              <a:rPr lang="en-CA" sz="1800" dirty="0"/>
              <a:t>Mu -&gt; estimated means of each variable </a:t>
            </a:r>
          </a:p>
          <a:p>
            <a:pPr lvl="1" algn="l"/>
            <a:endParaRPr lang="en-US" sz="1800" dirty="0"/>
          </a:p>
        </p:txBody>
      </p: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9FBF5591-026B-4949-AD21-C38C2E92F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026" y="0"/>
            <a:ext cx="6911948" cy="51839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3075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Normalizing data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400" dirty="0"/>
              <a:t>In Generally, you want to normalize your data </a:t>
            </a:r>
            <a:r>
              <a:rPr lang="en-US" sz="2400" b="1" dirty="0"/>
              <a:t>BEFORE</a:t>
            </a:r>
            <a:r>
              <a:rPr lang="en-US" sz="2400" dirty="0"/>
              <a:t> running a PCA both by subtracting the mean of each column and dividing by the standard deviation of each column 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You can’t compare apples to oranges or cm to volts</a:t>
            </a:r>
          </a:p>
          <a:p>
            <a:pPr marL="0" lvl="0" indent="0" algn="l"/>
            <a:endParaRPr lang="en-US" dirty="0"/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47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6E4B-D08A-F141-A8C5-31384078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2C28DC-95B3-7F4B-94F3-EF5ECB48C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6232"/>
            <a:ext cx="9144000" cy="5031036"/>
          </a:xfrm>
        </p:spPr>
      </p:pic>
    </p:spTree>
    <p:extLst>
      <p:ext uri="{BB962C8B-B14F-4D97-AF65-F5344CB8AC3E}">
        <p14:creationId xmlns:p14="http://schemas.microsoft.com/office/powerpoint/2010/main" val="858900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 Since PCA is a </a:t>
            </a:r>
            <a:r>
              <a:rPr lang="en-US" sz="2000" b="1" dirty="0"/>
              <a:t>linear transformation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translating our data into a new space, we can simply rotate it back to where it began:	</a:t>
            </a:r>
          </a:p>
          <a:p>
            <a:pPr lvl="1" algn="l"/>
            <a:r>
              <a:rPr lang="en-CA" sz="2000" b="1" dirty="0" err="1"/>
              <a:t>Original_data</a:t>
            </a:r>
            <a:r>
              <a:rPr lang="en-CA" sz="2000" b="1" dirty="0"/>
              <a:t> = score*</a:t>
            </a:r>
            <a:r>
              <a:rPr lang="en-CA" sz="2000" b="1" dirty="0" err="1"/>
              <a:t>coeff</a:t>
            </a:r>
            <a:r>
              <a:rPr lang="en-CA" sz="2000" b="1" dirty="0"/>
              <a:t> ' + mean(data);</a:t>
            </a:r>
          </a:p>
          <a:p>
            <a:pPr lvl="1" algn="l"/>
            <a:endParaRPr lang="en-CA" sz="2000" dirty="0"/>
          </a:p>
          <a:p>
            <a:pPr marL="205740" lvl="1" indent="0" algn="l"/>
            <a:r>
              <a:rPr lang="en-CA" sz="2000" dirty="0"/>
              <a:t>Where the </a:t>
            </a:r>
            <a:r>
              <a:rPr lang="en-CA" sz="2000" b="1" dirty="0"/>
              <a:t>score</a:t>
            </a:r>
            <a:r>
              <a:rPr lang="en-CA" sz="2000" dirty="0"/>
              <a:t> is the loadings of the components and </a:t>
            </a:r>
            <a:r>
              <a:rPr lang="en-CA" sz="2000" b="1" dirty="0" err="1"/>
              <a:t>coeff</a:t>
            </a:r>
            <a:r>
              <a:rPr lang="en-CA" sz="2000" dirty="0"/>
              <a:t> is the weights matrix that was used to rotate your data. </a:t>
            </a:r>
          </a:p>
          <a:p>
            <a:pPr marL="205740" lvl="1" indent="0" algn="l"/>
            <a:r>
              <a:rPr lang="en-CA" sz="2000" dirty="0"/>
              <a:t>Notice how we add back the mean of our Original data. </a:t>
            </a:r>
          </a:p>
          <a:p>
            <a:pPr lvl="1"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0739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 Since PCA is a </a:t>
            </a:r>
            <a:r>
              <a:rPr lang="en-US" sz="2000" b="1" dirty="0"/>
              <a:t>linear transformation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translating our data into a new space, we can simply rotate it back to where it began:	</a:t>
            </a:r>
          </a:p>
          <a:p>
            <a:pPr lvl="1" algn="l"/>
            <a:r>
              <a:rPr lang="en-CA" sz="2000" b="1" dirty="0" err="1"/>
              <a:t>Original_data</a:t>
            </a:r>
            <a:r>
              <a:rPr lang="en-CA" sz="2000" b="1" dirty="0"/>
              <a:t> = score*</a:t>
            </a:r>
            <a:r>
              <a:rPr lang="en-CA" sz="2000" b="1" dirty="0" err="1"/>
              <a:t>coeff</a:t>
            </a:r>
            <a:r>
              <a:rPr lang="en-CA" sz="2000" b="1" dirty="0"/>
              <a:t> ' + mean(data);</a:t>
            </a:r>
          </a:p>
          <a:p>
            <a:pPr lvl="1" algn="l"/>
            <a:endParaRPr lang="en-CA" sz="2000" dirty="0"/>
          </a:p>
          <a:p>
            <a:pPr marL="205740" lvl="1" indent="0" algn="l"/>
            <a:r>
              <a:rPr lang="en-CA" sz="2000" dirty="0"/>
              <a:t>Where the </a:t>
            </a:r>
            <a:r>
              <a:rPr lang="en-CA" sz="2000" b="1" dirty="0"/>
              <a:t>score</a:t>
            </a:r>
            <a:r>
              <a:rPr lang="en-CA" sz="2000" dirty="0"/>
              <a:t> is the loadings of the components and </a:t>
            </a:r>
            <a:r>
              <a:rPr lang="en-CA" sz="2000" b="1" dirty="0" err="1"/>
              <a:t>coeff</a:t>
            </a:r>
            <a:r>
              <a:rPr lang="en-CA" sz="2000" dirty="0"/>
              <a:t> is the weights matrix that was used to rotate your data. </a:t>
            </a:r>
          </a:p>
          <a:p>
            <a:pPr marL="205740" lvl="1" indent="0" algn="l"/>
            <a:r>
              <a:rPr lang="en-CA" sz="2000" dirty="0"/>
              <a:t>Notice how we add back the mean of our Original data. </a:t>
            </a:r>
          </a:p>
          <a:p>
            <a:pPr lvl="1" algn="l"/>
            <a:endParaRPr lang="en-US" sz="2000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4BA06B8-09DA-6C4B-9BE6-9A67F3465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861" y="255457"/>
            <a:ext cx="2689597" cy="47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1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 Since PCA is a </a:t>
            </a:r>
            <a:r>
              <a:rPr lang="en-US" sz="2000" b="1" dirty="0"/>
              <a:t>linear transformation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translating our data into a new space, we can simply rotate it back to where it began:	</a:t>
            </a:r>
          </a:p>
          <a:p>
            <a:pPr lvl="1" algn="l"/>
            <a:r>
              <a:rPr lang="en-CA" sz="2000" b="1" dirty="0" err="1"/>
              <a:t>Original_data</a:t>
            </a:r>
            <a:r>
              <a:rPr lang="en-CA" sz="2000" b="1" dirty="0"/>
              <a:t> = score*</a:t>
            </a:r>
            <a:r>
              <a:rPr lang="en-CA" sz="2000" b="1" dirty="0" err="1"/>
              <a:t>coeff</a:t>
            </a:r>
            <a:r>
              <a:rPr lang="en-CA" sz="2000" b="1" dirty="0"/>
              <a:t> ' + mean(data);</a:t>
            </a:r>
          </a:p>
          <a:p>
            <a:pPr lvl="1" algn="l"/>
            <a:endParaRPr lang="en-CA" sz="2000" dirty="0"/>
          </a:p>
          <a:p>
            <a:pPr marL="205740" lvl="1" indent="0" algn="l"/>
            <a:r>
              <a:rPr lang="en-CA" sz="2000" dirty="0"/>
              <a:t>Where the </a:t>
            </a:r>
            <a:r>
              <a:rPr lang="en-CA" sz="2000" b="1" dirty="0"/>
              <a:t>score</a:t>
            </a:r>
            <a:r>
              <a:rPr lang="en-CA" sz="2000" dirty="0"/>
              <a:t> is the loadings of the components and </a:t>
            </a:r>
            <a:r>
              <a:rPr lang="en-CA" sz="2000" b="1" dirty="0" err="1"/>
              <a:t>coeff</a:t>
            </a:r>
            <a:r>
              <a:rPr lang="en-CA" sz="2000" dirty="0"/>
              <a:t> is the weights matrix that was used to rotate your data. </a:t>
            </a:r>
          </a:p>
          <a:p>
            <a:pPr marL="205740" lvl="1" indent="0" algn="l"/>
            <a:r>
              <a:rPr lang="en-CA" sz="2000" dirty="0"/>
              <a:t>Notice how we add back the mean of our Original data. </a:t>
            </a:r>
          </a:p>
          <a:p>
            <a:pPr lvl="1" algn="l"/>
            <a:endParaRPr lang="en-US" sz="2000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4BA06B8-09DA-6C4B-9BE6-9A67F3465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266861" y="255457"/>
            <a:ext cx="2689597" cy="47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40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data reduction?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43;p29">
            <a:extLst>
              <a:ext uri="{FF2B5EF4-FFF2-40B4-BE49-F238E27FC236}">
                <a16:creationId xmlns:a16="http://schemas.microsoft.com/office/drawing/2014/main" id="{F59F109B-48FC-E340-93F3-A47283EFEDA7}"/>
              </a:ext>
            </a:extLst>
          </p:cNvPr>
          <p:cNvSpPr txBox="1">
            <a:spLocks/>
          </p:cNvSpPr>
          <p:nvPr/>
        </p:nvSpPr>
        <p:spPr>
          <a:xfrm>
            <a:off x="546633" y="1294512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Can you describe your crush along the following dimensions: Hair, height, eye colour, smile, personality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6525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 Since PCA is translating our data into a new space, we can simply rotate it back to where it began:	</a:t>
            </a:r>
          </a:p>
          <a:p>
            <a:pPr algn="l"/>
            <a:endParaRPr lang="en-US" sz="2000" dirty="0"/>
          </a:p>
          <a:p>
            <a:pPr lvl="1" algn="l"/>
            <a:r>
              <a:rPr lang="en-CA" sz="2000" b="1" dirty="0" err="1"/>
              <a:t>Original_data</a:t>
            </a:r>
            <a:r>
              <a:rPr lang="en-CA" sz="2000" b="1" dirty="0"/>
              <a:t> = score*</a:t>
            </a:r>
            <a:r>
              <a:rPr lang="en-CA" sz="2000" b="1" dirty="0" err="1"/>
              <a:t>coeff</a:t>
            </a:r>
            <a:r>
              <a:rPr lang="en-CA" sz="2000" b="1" dirty="0"/>
              <a:t> ' + mean(data);</a:t>
            </a:r>
          </a:p>
          <a:p>
            <a:pPr lvl="1" algn="l"/>
            <a:endParaRPr lang="en-CA" sz="2000" dirty="0"/>
          </a:p>
          <a:p>
            <a:pPr marL="205740" lvl="1" indent="0" algn="l"/>
            <a:r>
              <a:rPr lang="en-CA" sz="2000" dirty="0"/>
              <a:t>Where the </a:t>
            </a:r>
            <a:r>
              <a:rPr lang="en-CA" sz="2000" b="1" dirty="0"/>
              <a:t>score</a:t>
            </a:r>
            <a:r>
              <a:rPr lang="en-CA" sz="2000" dirty="0"/>
              <a:t> is the loadings of the components and </a:t>
            </a:r>
            <a:r>
              <a:rPr lang="en-CA" sz="2000" b="1" dirty="0" err="1"/>
              <a:t>coeff</a:t>
            </a:r>
            <a:r>
              <a:rPr lang="en-CA" sz="2000" dirty="0"/>
              <a:t> is the weights matrix that was used to rotate your data. Notice how we add back the mean of our Original data. </a:t>
            </a:r>
          </a:p>
          <a:p>
            <a:pPr lvl="1" algn="l"/>
            <a:endParaRPr lang="en-US" sz="2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3D8AD7-EB3D-044C-864D-6A51F0D0F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069" y="1098593"/>
            <a:ext cx="3810476" cy="34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10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4A3E87D-CE16-624F-A372-4F7C02F4F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97" y="1212359"/>
            <a:ext cx="6623437" cy="314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59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Blind Source Separation Problem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6909744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Problem described in mathematics where there are two signals (i.e., sources) that you must disentangle from one another. But how do we go about solving this problem?</a:t>
            </a:r>
          </a:p>
        </p:txBody>
      </p:sp>
    </p:spTree>
    <p:extLst>
      <p:ext uri="{BB962C8B-B14F-4D97-AF65-F5344CB8AC3E}">
        <p14:creationId xmlns:p14="http://schemas.microsoft.com/office/powerpoint/2010/main" val="4288127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Blind Source Separation Problem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/>
              <a:t>Our brain does it naturally through selective attention: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</p:txBody>
      </p:sp>
      <p:pic>
        <p:nvPicPr>
          <p:cNvPr id="3" name="Graphic 2" descr="Voice outline">
            <a:extLst>
              <a:ext uri="{FF2B5EF4-FFF2-40B4-BE49-F238E27FC236}">
                <a16:creationId xmlns:a16="http://schemas.microsoft.com/office/drawing/2014/main" id="{60598253-7C46-0D47-981D-D87A4556C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4270" y="1877106"/>
            <a:ext cx="1386129" cy="1386129"/>
          </a:xfrm>
          <a:prstGeom prst="rect">
            <a:avLst/>
          </a:prstGeom>
        </p:spPr>
      </p:pic>
      <p:pic>
        <p:nvPicPr>
          <p:cNvPr id="7" name="Graphic 6" descr="Ear outline">
            <a:extLst>
              <a:ext uri="{FF2B5EF4-FFF2-40B4-BE49-F238E27FC236}">
                <a16:creationId xmlns:a16="http://schemas.microsoft.com/office/drawing/2014/main" id="{0DD07D10-AE57-204D-8735-C7DAF836B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3091" y="3858858"/>
            <a:ext cx="914400" cy="914400"/>
          </a:xfrm>
          <a:prstGeom prst="rect">
            <a:avLst/>
          </a:prstGeom>
        </p:spPr>
      </p:pic>
      <p:pic>
        <p:nvPicPr>
          <p:cNvPr id="48" name="Graphic 47" descr="Ear outline">
            <a:extLst>
              <a:ext uri="{FF2B5EF4-FFF2-40B4-BE49-F238E27FC236}">
                <a16:creationId xmlns:a16="http://schemas.microsoft.com/office/drawing/2014/main" id="{9B15DE5C-B056-384A-B44D-427889302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007143" y="3820023"/>
            <a:ext cx="914400" cy="914400"/>
          </a:xfrm>
          <a:prstGeom prst="rect">
            <a:avLst/>
          </a:prstGeom>
        </p:spPr>
      </p:pic>
      <p:pic>
        <p:nvPicPr>
          <p:cNvPr id="9" name="Graphic 8" descr="Right Brain outline">
            <a:extLst>
              <a:ext uri="{FF2B5EF4-FFF2-40B4-BE49-F238E27FC236}">
                <a16:creationId xmlns:a16="http://schemas.microsoft.com/office/drawing/2014/main" id="{8C23FF61-6136-8845-9D21-3FA4E442B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14800" y="3858858"/>
            <a:ext cx="914400" cy="914400"/>
          </a:xfrm>
          <a:prstGeom prst="rect">
            <a:avLst/>
          </a:prstGeom>
        </p:spPr>
      </p:pic>
      <p:pic>
        <p:nvPicPr>
          <p:cNvPr id="51" name="Graphic 50" descr="Voice outline">
            <a:extLst>
              <a:ext uri="{FF2B5EF4-FFF2-40B4-BE49-F238E27FC236}">
                <a16:creationId xmlns:a16="http://schemas.microsoft.com/office/drawing/2014/main" id="{BE215004-C2DB-6043-929C-59CAABD99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943602" y="1862294"/>
            <a:ext cx="1386129" cy="1386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6FC9DE-3215-3648-9188-FF5559656ACC}"/>
              </a:ext>
            </a:extLst>
          </p:cNvPr>
          <p:cNvSpPr txBox="1"/>
          <p:nvPr/>
        </p:nvSpPr>
        <p:spPr>
          <a:xfrm>
            <a:off x="1495302" y="2416281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Mariah Carey: Honey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309CB5-6E01-6A48-878D-1CB57581B6CA}"/>
              </a:ext>
            </a:extLst>
          </p:cNvPr>
          <p:cNvSpPr txBox="1"/>
          <p:nvPr/>
        </p:nvSpPr>
        <p:spPr>
          <a:xfrm>
            <a:off x="5769424" y="2384054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Madonna: Ray of Light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FCDE8F-CF35-4948-B2D9-83A2C4A48C87}"/>
              </a:ext>
            </a:extLst>
          </p:cNvPr>
          <p:cNvCxnSpPr>
            <a:endCxn id="48" idx="0"/>
          </p:cNvCxnSpPr>
          <p:nvPr/>
        </p:nvCxnSpPr>
        <p:spPr>
          <a:xfrm>
            <a:off x="2914650" y="2963636"/>
            <a:ext cx="549693" cy="856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401172E-3C88-C448-ADCD-8BF4C3A79FB8}"/>
              </a:ext>
            </a:extLst>
          </p:cNvPr>
          <p:cNvCxnSpPr>
            <a:cxnSpLocks/>
          </p:cNvCxnSpPr>
          <p:nvPr/>
        </p:nvCxnSpPr>
        <p:spPr>
          <a:xfrm>
            <a:off x="2914650" y="2969642"/>
            <a:ext cx="2378344" cy="90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4AA7CD-46F9-BA41-964E-D17FD68EDC8C}"/>
              </a:ext>
            </a:extLst>
          </p:cNvPr>
          <p:cNvCxnSpPr>
            <a:cxnSpLocks/>
          </p:cNvCxnSpPr>
          <p:nvPr/>
        </p:nvCxnSpPr>
        <p:spPr>
          <a:xfrm flipH="1">
            <a:off x="5714572" y="2986057"/>
            <a:ext cx="678802" cy="88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6BE3D6-82EB-EB4A-9976-C54EB67042D2}"/>
              </a:ext>
            </a:extLst>
          </p:cNvPr>
          <p:cNvCxnSpPr>
            <a:cxnSpLocks/>
          </p:cNvCxnSpPr>
          <p:nvPr/>
        </p:nvCxnSpPr>
        <p:spPr>
          <a:xfrm flipH="1">
            <a:off x="3744718" y="3016534"/>
            <a:ext cx="2648656" cy="88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072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Blind Source Separation Problem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/>
              <a:t>Our brain does it naturally through selective attention: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</p:txBody>
      </p:sp>
      <p:pic>
        <p:nvPicPr>
          <p:cNvPr id="3" name="Graphic 2" descr="Voice outline">
            <a:extLst>
              <a:ext uri="{FF2B5EF4-FFF2-40B4-BE49-F238E27FC236}">
                <a16:creationId xmlns:a16="http://schemas.microsoft.com/office/drawing/2014/main" id="{60598253-7C46-0D47-981D-D87A4556C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4270" y="1877106"/>
            <a:ext cx="1386129" cy="1386129"/>
          </a:xfrm>
          <a:prstGeom prst="rect">
            <a:avLst/>
          </a:prstGeom>
        </p:spPr>
      </p:pic>
      <p:pic>
        <p:nvPicPr>
          <p:cNvPr id="7" name="Graphic 6" descr="Ear outline">
            <a:extLst>
              <a:ext uri="{FF2B5EF4-FFF2-40B4-BE49-F238E27FC236}">
                <a16:creationId xmlns:a16="http://schemas.microsoft.com/office/drawing/2014/main" id="{0DD07D10-AE57-204D-8735-C7DAF836B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3091" y="3858858"/>
            <a:ext cx="914400" cy="914400"/>
          </a:xfrm>
          <a:prstGeom prst="rect">
            <a:avLst/>
          </a:prstGeom>
        </p:spPr>
      </p:pic>
      <p:pic>
        <p:nvPicPr>
          <p:cNvPr id="48" name="Graphic 47" descr="Ear outline">
            <a:extLst>
              <a:ext uri="{FF2B5EF4-FFF2-40B4-BE49-F238E27FC236}">
                <a16:creationId xmlns:a16="http://schemas.microsoft.com/office/drawing/2014/main" id="{9B15DE5C-B056-384A-B44D-427889302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007143" y="3820023"/>
            <a:ext cx="914400" cy="914400"/>
          </a:xfrm>
          <a:prstGeom prst="rect">
            <a:avLst/>
          </a:prstGeom>
        </p:spPr>
      </p:pic>
      <p:pic>
        <p:nvPicPr>
          <p:cNvPr id="9" name="Graphic 8" descr="Right Brain outline">
            <a:extLst>
              <a:ext uri="{FF2B5EF4-FFF2-40B4-BE49-F238E27FC236}">
                <a16:creationId xmlns:a16="http://schemas.microsoft.com/office/drawing/2014/main" id="{8C23FF61-6136-8845-9D21-3FA4E442B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14800" y="3858858"/>
            <a:ext cx="914400" cy="914400"/>
          </a:xfrm>
          <a:prstGeom prst="rect">
            <a:avLst/>
          </a:prstGeom>
        </p:spPr>
      </p:pic>
      <p:pic>
        <p:nvPicPr>
          <p:cNvPr id="51" name="Graphic 50" descr="Voice outline">
            <a:extLst>
              <a:ext uri="{FF2B5EF4-FFF2-40B4-BE49-F238E27FC236}">
                <a16:creationId xmlns:a16="http://schemas.microsoft.com/office/drawing/2014/main" id="{BE215004-C2DB-6043-929C-59CAABD99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943602" y="1862294"/>
            <a:ext cx="1386129" cy="1386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6FC9DE-3215-3648-9188-FF5559656ACC}"/>
              </a:ext>
            </a:extLst>
          </p:cNvPr>
          <p:cNvSpPr txBox="1"/>
          <p:nvPr/>
        </p:nvSpPr>
        <p:spPr>
          <a:xfrm>
            <a:off x="1495302" y="2416281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Mariah Carey: Honey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309CB5-6E01-6A48-878D-1CB57581B6CA}"/>
              </a:ext>
            </a:extLst>
          </p:cNvPr>
          <p:cNvSpPr txBox="1"/>
          <p:nvPr/>
        </p:nvSpPr>
        <p:spPr>
          <a:xfrm>
            <a:off x="5769424" y="2384054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Madonna: Ray of Light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FCDE8F-CF35-4948-B2D9-83A2C4A48C87}"/>
              </a:ext>
            </a:extLst>
          </p:cNvPr>
          <p:cNvCxnSpPr>
            <a:endCxn id="48" idx="0"/>
          </p:cNvCxnSpPr>
          <p:nvPr/>
        </p:nvCxnSpPr>
        <p:spPr>
          <a:xfrm>
            <a:off x="2914650" y="2963636"/>
            <a:ext cx="549693" cy="856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401172E-3C88-C448-ADCD-8BF4C3A79FB8}"/>
              </a:ext>
            </a:extLst>
          </p:cNvPr>
          <p:cNvCxnSpPr>
            <a:cxnSpLocks/>
          </p:cNvCxnSpPr>
          <p:nvPr/>
        </p:nvCxnSpPr>
        <p:spPr>
          <a:xfrm>
            <a:off x="2914650" y="2969642"/>
            <a:ext cx="2378344" cy="90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4AA7CD-46F9-BA41-964E-D17FD68EDC8C}"/>
              </a:ext>
            </a:extLst>
          </p:cNvPr>
          <p:cNvCxnSpPr>
            <a:cxnSpLocks/>
          </p:cNvCxnSpPr>
          <p:nvPr/>
        </p:nvCxnSpPr>
        <p:spPr>
          <a:xfrm flipH="1">
            <a:off x="5714572" y="2986057"/>
            <a:ext cx="678802" cy="88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6BE3D6-82EB-EB4A-9976-C54EB67042D2}"/>
              </a:ext>
            </a:extLst>
          </p:cNvPr>
          <p:cNvCxnSpPr>
            <a:cxnSpLocks/>
          </p:cNvCxnSpPr>
          <p:nvPr/>
        </p:nvCxnSpPr>
        <p:spPr>
          <a:xfrm flipH="1">
            <a:off x="3744718" y="3016534"/>
            <a:ext cx="2648656" cy="88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E4F2B3-4640-CF4A-B6F4-ECC9552737ED}"/>
              </a:ext>
            </a:extLst>
          </p:cNvPr>
          <p:cNvSpPr txBox="1"/>
          <p:nvPr/>
        </p:nvSpPr>
        <p:spPr>
          <a:xfrm>
            <a:off x="3007145" y="1893148"/>
            <a:ext cx="4044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Hidden Variables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C11975-4769-454D-A4FE-36A86AED6F51}"/>
              </a:ext>
            </a:extLst>
          </p:cNvPr>
          <p:cNvSpPr txBox="1"/>
          <p:nvPr/>
        </p:nvSpPr>
        <p:spPr>
          <a:xfrm>
            <a:off x="3350365" y="4537287"/>
            <a:ext cx="4044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281461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Blind Source Separation Problem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/>
              <a:t>Our brain does it naturally through selective attention: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</p:txBody>
      </p:sp>
      <p:pic>
        <p:nvPicPr>
          <p:cNvPr id="3" name="Graphic 2" descr="Voice outline">
            <a:extLst>
              <a:ext uri="{FF2B5EF4-FFF2-40B4-BE49-F238E27FC236}">
                <a16:creationId xmlns:a16="http://schemas.microsoft.com/office/drawing/2014/main" id="{60598253-7C46-0D47-981D-D87A4556C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5624" y="1579470"/>
            <a:ext cx="2709547" cy="2709547"/>
          </a:xfrm>
          <a:prstGeom prst="rect">
            <a:avLst/>
          </a:prstGeom>
        </p:spPr>
      </p:pic>
      <p:pic>
        <p:nvPicPr>
          <p:cNvPr id="7" name="Graphic 6" descr="Ear outline">
            <a:extLst>
              <a:ext uri="{FF2B5EF4-FFF2-40B4-BE49-F238E27FC236}">
                <a16:creationId xmlns:a16="http://schemas.microsoft.com/office/drawing/2014/main" id="{0DD07D10-AE57-204D-8735-C7DAF836B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3091" y="3858858"/>
            <a:ext cx="914400" cy="914400"/>
          </a:xfrm>
          <a:prstGeom prst="rect">
            <a:avLst/>
          </a:prstGeom>
        </p:spPr>
      </p:pic>
      <p:pic>
        <p:nvPicPr>
          <p:cNvPr id="48" name="Graphic 47" descr="Ear outline">
            <a:extLst>
              <a:ext uri="{FF2B5EF4-FFF2-40B4-BE49-F238E27FC236}">
                <a16:creationId xmlns:a16="http://schemas.microsoft.com/office/drawing/2014/main" id="{9B15DE5C-B056-384A-B44D-427889302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007143" y="3820023"/>
            <a:ext cx="914400" cy="914400"/>
          </a:xfrm>
          <a:prstGeom prst="rect">
            <a:avLst/>
          </a:prstGeom>
        </p:spPr>
      </p:pic>
      <p:pic>
        <p:nvPicPr>
          <p:cNvPr id="9" name="Graphic 8" descr="Right Brain outline">
            <a:extLst>
              <a:ext uri="{FF2B5EF4-FFF2-40B4-BE49-F238E27FC236}">
                <a16:creationId xmlns:a16="http://schemas.microsoft.com/office/drawing/2014/main" id="{8C23FF61-6136-8845-9D21-3FA4E442B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14800" y="3858858"/>
            <a:ext cx="914400" cy="914400"/>
          </a:xfrm>
          <a:prstGeom prst="rect">
            <a:avLst/>
          </a:prstGeom>
        </p:spPr>
      </p:pic>
      <p:pic>
        <p:nvPicPr>
          <p:cNvPr id="51" name="Graphic 50" descr="Voice outline">
            <a:extLst>
              <a:ext uri="{FF2B5EF4-FFF2-40B4-BE49-F238E27FC236}">
                <a16:creationId xmlns:a16="http://schemas.microsoft.com/office/drawing/2014/main" id="{BE215004-C2DB-6043-929C-59CAABD99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3197470" y="1730876"/>
            <a:ext cx="2405854" cy="240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35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Blind Source Separation Problem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/>
              <a:t>Our brain does it naturally through selective attention: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</p:txBody>
      </p:sp>
      <p:pic>
        <p:nvPicPr>
          <p:cNvPr id="3" name="Graphic 2" descr="Voice outline">
            <a:extLst>
              <a:ext uri="{FF2B5EF4-FFF2-40B4-BE49-F238E27FC236}">
                <a16:creationId xmlns:a16="http://schemas.microsoft.com/office/drawing/2014/main" id="{60598253-7C46-0D47-981D-D87A4556C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0615" y="2907411"/>
            <a:ext cx="1386129" cy="1386129"/>
          </a:xfrm>
          <a:prstGeom prst="rect">
            <a:avLst/>
          </a:prstGeom>
        </p:spPr>
      </p:pic>
      <p:pic>
        <p:nvPicPr>
          <p:cNvPr id="9" name="Graphic 8" descr="Right Brain outline">
            <a:extLst>
              <a:ext uri="{FF2B5EF4-FFF2-40B4-BE49-F238E27FC236}">
                <a16:creationId xmlns:a16="http://schemas.microsoft.com/office/drawing/2014/main" id="{8C23FF61-6136-8845-9D21-3FA4E442B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92242" y="2232431"/>
            <a:ext cx="914400" cy="914400"/>
          </a:xfrm>
          <a:prstGeom prst="rect">
            <a:avLst/>
          </a:prstGeom>
        </p:spPr>
      </p:pic>
      <p:pic>
        <p:nvPicPr>
          <p:cNvPr id="51" name="Graphic 50" descr="Voice outline">
            <a:extLst>
              <a:ext uri="{FF2B5EF4-FFF2-40B4-BE49-F238E27FC236}">
                <a16:creationId xmlns:a16="http://schemas.microsoft.com/office/drawing/2014/main" id="{BE215004-C2DB-6043-929C-59CAABD99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989947" y="2892599"/>
            <a:ext cx="1386129" cy="1386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6FC9DE-3215-3648-9188-FF5559656ACC}"/>
              </a:ext>
            </a:extLst>
          </p:cNvPr>
          <p:cNvSpPr txBox="1"/>
          <p:nvPr/>
        </p:nvSpPr>
        <p:spPr>
          <a:xfrm>
            <a:off x="1541647" y="3446586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Mariah Carey: Honey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309CB5-6E01-6A48-878D-1CB57581B6CA}"/>
              </a:ext>
            </a:extLst>
          </p:cNvPr>
          <p:cNvSpPr txBox="1"/>
          <p:nvPr/>
        </p:nvSpPr>
        <p:spPr>
          <a:xfrm>
            <a:off x="5815769" y="3414359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Madonna: Ray of Light</a:t>
            </a:r>
          </a:p>
        </p:txBody>
      </p:sp>
      <p:pic>
        <p:nvPicPr>
          <p:cNvPr id="49" name="Graphic 48" descr="Dancing with solid fill">
            <a:extLst>
              <a:ext uri="{FF2B5EF4-FFF2-40B4-BE49-F238E27FC236}">
                <a16:creationId xmlns:a16="http://schemas.microsoft.com/office/drawing/2014/main" id="{67F4E4AA-489E-664F-878A-7C5789FA56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77276" y="4032751"/>
            <a:ext cx="914400" cy="9144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7DA1AF9-44AC-704A-921A-E7B6494C0F70}"/>
              </a:ext>
            </a:extLst>
          </p:cNvPr>
          <p:cNvCxnSpPr>
            <a:cxnSpLocks/>
          </p:cNvCxnSpPr>
          <p:nvPr/>
        </p:nvCxnSpPr>
        <p:spPr>
          <a:xfrm>
            <a:off x="5071866" y="2824843"/>
            <a:ext cx="693156" cy="589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4370FFA-511B-B342-BC5A-EF34E4B30633}"/>
              </a:ext>
            </a:extLst>
          </p:cNvPr>
          <p:cNvCxnSpPr>
            <a:cxnSpLocks/>
          </p:cNvCxnSpPr>
          <p:nvPr/>
        </p:nvCxnSpPr>
        <p:spPr>
          <a:xfrm flipH="1">
            <a:off x="3272915" y="2836639"/>
            <a:ext cx="693156" cy="589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970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Independent Component Analysis 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Independent component analysis is one way we have approached this problem mathematically.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This algorithm attempts to decompose a complex signal into its many sub-signals or sources</a:t>
            </a:r>
          </a:p>
        </p:txBody>
      </p:sp>
    </p:spTree>
    <p:extLst>
      <p:ext uri="{BB962C8B-B14F-4D97-AF65-F5344CB8AC3E}">
        <p14:creationId xmlns:p14="http://schemas.microsoft.com/office/powerpoint/2010/main" val="689349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Independent Component Analysis 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Thus, it answers a different question than PCA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Whereas PCA answers the question how can you represent your data with new dimensions, ICA asks what sources make up your complex signal</a:t>
            </a:r>
          </a:p>
        </p:txBody>
      </p:sp>
    </p:spTree>
    <p:extLst>
      <p:ext uri="{BB962C8B-B14F-4D97-AF65-F5344CB8AC3E}">
        <p14:creationId xmlns:p14="http://schemas.microsoft.com/office/powerpoint/2010/main" val="99628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Independent Component Analysis 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580199" y="4349850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74403" y="47605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0" y="3098284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94422" y="379490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6721786" y="4096495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571092" y="1039417"/>
            <a:ext cx="7955992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/>
              <a:t>ICA</a:t>
            </a:r>
            <a:r>
              <a:rPr lang="en-US" sz="2400" dirty="0"/>
              <a:t> finds components that are </a:t>
            </a:r>
            <a:r>
              <a:rPr lang="en-US" sz="2400" b="1" dirty="0"/>
              <a:t>statistically independent </a:t>
            </a:r>
            <a:r>
              <a:rPr lang="en-US" sz="2400" dirty="0"/>
              <a:t>from one another (i.e., independent sources)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There are various methods to solve this (e.g., </a:t>
            </a:r>
            <a:r>
              <a:rPr lang="en-US" sz="2400" dirty="0" err="1"/>
              <a:t>FastICA</a:t>
            </a:r>
            <a:r>
              <a:rPr lang="en-US" sz="2400" dirty="0"/>
              <a:t>, infomax etc.) That rely on different strategies like minimizing the </a:t>
            </a:r>
            <a:r>
              <a:rPr lang="en-US" sz="2400" b="1" dirty="0"/>
              <a:t>Mutual Information </a:t>
            </a:r>
            <a:r>
              <a:rPr lang="en-US" sz="2400" dirty="0"/>
              <a:t>between components </a:t>
            </a:r>
          </a:p>
        </p:txBody>
      </p:sp>
    </p:spTree>
    <p:extLst>
      <p:ext uri="{BB962C8B-B14F-4D97-AF65-F5344CB8AC3E}">
        <p14:creationId xmlns:p14="http://schemas.microsoft.com/office/powerpoint/2010/main" val="1517674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data reduction?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43;p29">
            <a:extLst>
              <a:ext uri="{FF2B5EF4-FFF2-40B4-BE49-F238E27FC236}">
                <a16:creationId xmlns:a16="http://schemas.microsoft.com/office/drawing/2014/main" id="{F59F109B-48FC-E340-93F3-A47283EFEDA7}"/>
              </a:ext>
            </a:extLst>
          </p:cNvPr>
          <p:cNvSpPr txBox="1">
            <a:spLocks/>
          </p:cNvSpPr>
          <p:nvPr/>
        </p:nvSpPr>
        <p:spPr>
          <a:xfrm>
            <a:off x="546633" y="1294512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Can you describe your crush along the following dimensions: Hair, height, eye colour, smile, personality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  <a:p>
            <a:pPr algn="l">
              <a:lnSpc>
                <a:spcPct val="150000"/>
              </a:lnSpc>
            </a:pPr>
            <a:r>
              <a:rPr lang="en-US" sz="2400" dirty="0"/>
              <a:t>Can you describe your crush on the same dimensions using fewer words? 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6792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-2912418" y="555202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ICA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05359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[coeff, score, latent, tsquared, explained, mu] = pca(</a:t>
            </a:r>
            <a:r>
              <a:rPr lang="en-CA" sz="2000" b="1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</a:t>
            </a:r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CA" sz="2000" dirty="0">
              <a:solidFill>
                <a:srgbClr val="002060"/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en-CA" sz="2000" dirty="0"/>
              <a:t>X -&gt; data matrix (m by n) to apply PCA (rows observations, col variables)</a:t>
            </a:r>
          </a:p>
          <a:p>
            <a:pPr lvl="1" algn="l">
              <a:lnSpc>
                <a:spcPct val="150000"/>
              </a:lnSpc>
            </a:pPr>
            <a:r>
              <a:rPr lang="en-CA" sz="2000" dirty="0"/>
              <a:t>Coeff -&gt; matrix (n by n) PCA coefficients each col is one PC, rows are weights for your variables</a:t>
            </a:r>
          </a:p>
          <a:p>
            <a:pPr lvl="1" algn="l">
              <a:lnSpc>
                <a:spcPct val="150000"/>
              </a:lnSpc>
            </a:pPr>
            <a:r>
              <a:rPr lang="en-CA" sz="2000" dirty="0"/>
              <a:t>Score -&gt; matrix (m by n) how much a given observation ‘scores’ or ‘loads’ onto a PC</a:t>
            </a:r>
          </a:p>
          <a:p>
            <a:pPr lvl="1"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8158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452999" y="4306662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0" y="1322737"/>
            <a:ext cx="8805865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lvl="1" algn="l"/>
            <a:r>
              <a:rPr lang="en-US" sz="2400" dirty="0"/>
              <a:t>ICA is typically used to remove components or sources from your data (i.e., clean the data of artifacts)</a:t>
            </a:r>
          </a:p>
          <a:p>
            <a:pPr lvl="1" algn="l"/>
            <a:endParaRPr lang="en-US" sz="2400" dirty="0"/>
          </a:p>
          <a:p>
            <a:pPr lvl="1" algn="l"/>
            <a:r>
              <a:rPr lang="en-US" sz="2400" dirty="0"/>
              <a:t>Similarly, ICA is used to extract sources from noisy data</a:t>
            </a:r>
          </a:p>
          <a:p>
            <a:pPr lvl="1" algn="l"/>
            <a:endParaRPr lang="en-US" sz="2400" dirty="0"/>
          </a:p>
          <a:p>
            <a:pPr lvl="1" algn="l"/>
            <a:r>
              <a:rPr lang="en-US" sz="2400" dirty="0"/>
              <a:t>This is a type of feature extraction if you believe your data is coming from a fixed number of independent sources which are linearly mixed together. </a:t>
            </a:r>
          </a:p>
          <a:p>
            <a:pPr lvl="1"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1374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255182" y="4469805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492614" y="4651336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-35928" y="1151100"/>
            <a:ext cx="7103048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lvl="1" algn="l"/>
            <a:r>
              <a:rPr lang="en-US" sz="2400" dirty="0"/>
              <a:t>Underdetermined matrices occur when you have less observations than you have sources (i.e., more songs mixed together than microphones to record the songs) . This may make finding the sources more difficult.</a:t>
            </a:r>
          </a:p>
          <a:p>
            <a:pPr lvl="1" algn="l"/>
            <a:endParaRPr lang="en-US" sz="2400" dirty="0"/>
          </a:p>
          <a:p>
            <a:pPr lvl="1" algn="l"/>
            <a:r>
              <a:rPr lang="en-US" sz="2400" dirty="0"/>
              <a:t>Sometimes we know how many sources we want to unmix from our data, or the source itself, other times we do not know the number or identity of the source</a:t>
            </a:r>
            <a:endParaRPr lang="en-US" sz="2000" dirty="0"/>
          </a:p>
        </p:txBody>
      </p:sp>
      <p:pic>
        <p:nvPicPr>
          <p:cNvPr id="3" name="Graphic 2" descr="Radio microphone with solid fill">
            <a:extLst>
              <a:ext uri="{FF2B5EF4-FFF2-40B4-BE49-F238E27FC236}">
                <a16:creationId xmlns:a16="http://schemas.microsoft.com/office/drawing/2014/main" id="{B61A8209-E736-984C-8858-76D1E2B8B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8383" y="3365762"/>
            <a:ext cx="914400" cy="914400"/>
          </a:xfrm>
          <a:prstGeom prst="rect">
            <a:avLst/>
          </a:prstGeom>
        </p:spPr>
      </p:pic>
      <p:pic>
        <p:nvPicPr>
          <p:cNvPr id="5" name="Graphic 4" descr="Voice outline">
            <a:extLst>
              <a:ext uri="{FF2B5EF4-FFF2-40B4-BE49-F238E27FC236}">
                <a16:creationId xmlns:a16="http://schemas.microsoft.com/office/drawing/2014/main" id="{3FB7F55A-5BAB-BB42-A39F-CE432D418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7476" y="2545739"/>
            <a:ext cx="914400" cy="914400"/>
          </a:xfrm>
          <a:prstGeom prst="rect">
            <a:avLst/>
          </a:prstGeom>
        </p:spPr>
      </p:pic>
      <p:pic>
        <p:nvPicPr>
          <p:cNvPr id="24" name="Graphic 23" descr="Voice outline">
            <a:extLst>
              <a:ext uri="{FF2B5EF4-FFF2-40B4-BE49-F238E27FC236}">
                <a16:creationId xmlns:a16="http://schemas.microsoft.com/office/drawing/2014/main" id="{FC83304C-0CCB-C040-B981-3C42D1486B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34973" y="2195526"/>
            <a:ext cx="914400" cy="914400"/>
          </a:xfrm>
          <a:prstGeom prst="rect">
            <a:avLst/>
          </a:prstGeom>
        </p:spPr>
      </p:pic>
      <p:pic>
        <p:nvPicPr>
          <p:cNvPr id="25" name="Graphic 24" descr="Voice outline">
            <a:extLst>
              <a:ext uri="{FF2B5EF4-FFF2-40B4-BE49-F238E27FC236}">
                <a16:creationId xmlns:a16="http://schemas.microsoft.com/office/drawing/2014/main" id="{08E21DE9-107C-204A-B4E7-1EF4FFE26E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69025" y="1822196"/>
            <a:ext cx="914400" cy="914400"/>
          </a:xfrm>
          <a:prstGeom prst="rect">
            <a:avLst/>
          </a:prstGeom>
        </p:spPr>
      </p:pic>
      <p:pic>
        <p:nvPicPr>
          <p:cNvPr id="26" name="Graphic 25" descr="Voice outline">
            <a:extLst>
              <a:ext uri="{FF2B5EF4-FFF2-40B4-BE49-F238E27FC236}">
                <a16:creationId xmlns:a16="http://schemas.microsoft.com/office/drawing/2014/main" id="{9B4DFBC0-D55C-6743-A48C-6F2B7B1684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65741" y="14488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44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98258" y="610333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Lets Compare ICA &amp; PCA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erson holding a flower&#10;&#10;Description automatically generated with low confidence">
            <a:extLst>
              <a:ext uri="{FF2B5EF4-FFF2-40B4-BE49-F238E27FC236}">
                <a16:creationId xmlns:a16="http://schemas.microsoft.com/office/drawing/2014/main" id="{1221FF23-A155-6F45-BA9F-30344B67E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421" y="1375503"/>
            <a:ext cx="5211074" cy="291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00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98258" y="610333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Lets Compare ICA &amp; PCA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90314A2B-B144-B543-9C4D-F6491DA5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566" y="1375503"/>
            <a:ext cx="42799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99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98258" y="610333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Lets Compare ICA &amp; PCA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90314A2B-B144-B543-9C4D-F6491DA5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24" y="1320491"/>
            <a:ext cx="4279900" cy="317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FE5684-D1E1-784E-A907-B1B1C1F83BCD}"/>
              </a:ext>
            </a:extLst>
          </p:cNvPr>
          <p:cNvSpPr txBox="1"/>
          <p:nvPr/>
        </p:nvSpPr>
        <p:spPr>
          <a:xfrm>
            <a:off x="5289714" y="2123161"/>
            <a:ext cx="30055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would PCA do if you fed the algorithm a piece of this delicious cake?</a:t>
            </a:r>
          </a:p>
        </p:txBody>
      </p:sp>
    </p:spTree>
    <p:extLst>
      <p:ext uri="{BB962C8B-B14F-4D97-AF65-F5344CB8AC3E}">
        <p14:creationId xmlns:p14="http://schemas.microsoft.com/office/powerpoint/2010/main" val="2055404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98258" y="610333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Lets Compare ICA &amp; PCA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90314A2B-B144-B543-9C4D-F6491DA5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24" y="1320491"/>
            <a:ext cx="4279900" cy="317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FE5684-D1E1-784E-A907-B1B1C1F83BCD}"/>
              </a:ext>
            </a:extLst>
          </p:cNvPr>
          <p:cNvSpPr txBox="1"/>
          <p:nvPr/>
        </p:nvSpPr>
        <p:spPr>
          <a:xfrm>
            <a:off x="5289714" y="2123161"/>
            <a:ext cx="30055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</a:t>
            </a:r>
            <a:r>
              <a:rPr lang="en-US" sz="2400"/>
              <a:t>would ICA </a:t>
            </a:r>
            <a:r>
              <a:rPr lang="en-US" sz="2400" dirty="0"/>
              <a:t>do if you fed the algorithm a piece of this delicious cake?</a:t>
            </a:r>
          </a:p>
        </p:txBody>
      </p:sp>
    </p:spTree>
    <p:extLst>
      <p:ext uri="{BB962C8B-B14F-4D97-AF65-F5344CB8AC3E}">
        <p14:creationId xmlns:p14="http://schemas.microsoft.com/office/powerpoint/2010/main" val="1757444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98258" y="610333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Lets Compare ICA &amp; PCA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lvl="1" algn="l"/>
            <a:r>
              <a:rPr lang="en-US" sz="3200" b="1" dirty="0"/>
              <a:t>	    PCA</a:t>
            </a:r>
          </a:p>
          <a:p>
            <a:pPr lvl="1" algn="l"/>
            <a:r>
              <a:rPr lang="en-US" sz="2000" dirty="0"/>
              <a:t>Finds orthogonal components</a:t>
            </a:r>
          </a:p>
          <a:p>
            <a:pPr lvl="1" algn="l"/>
            <a:r>
              <a:rPr lang="en-US" sz="2000" dirty="0"/>
              <a:t>Finds components that maximize variance</a:t>
            </a:r>
          </a:p>
          <a:p>
            <a:pPr lvl="1" algn="l"/>
            <a:r>
              <a:rPr lang="en-US" sz="2000" dirty="0"/>
              <a:t>Features ordered in terms of variance explained</a:t>
            </a:r>
          </a:p>
          <a:p>
            <a:pPr lvl="1" algn="l"/>
            <a:endParaRPr lang="en-US" sz="2000" dirty="0"/>
          </a:p>
          <a:p>
            <a:pPr lvl="1" algn="l"/>
            <a:endParaRPr lang="en-US" sz="2000" dirty="0"/>
          </a:p>
          <a:p>
            <a:pPr lvl="1" algn="l"/>
            <a:endParaRPr lang="en-US" sz="2000" dirty="0"/>
          </a:p>
          <a:p>
            <a:pPr lvl="1" algn="l"/>
            <a:endParaRPr lang="en-US" sz="2000" dirty="0"/>
          </a:p>
          <a:p>
            <a:pPr lvl="1" algn="l"/>
            <a:r>
              <a:rPr lang="en-US" sz="3200" b="1" dirty="0"/>
              <a:t>	     ICA</a:t>
            </a:r>
          </a:p>
          <a:p>
            <a:pPr lvl="1" algn="l"/>
            <a:r>
              <a:rPr lang="en-US" sz="2000" dirty="0"/>
              <a:t>Finds Statistically Independent (⬇️ MI) components </a:t>
            </a:r>
          </a:p>
          <a:p>
            <a:pPr lvl="1" algn="l"/>
            <a:r>
              <a:rPr lang="en-US" sz="2000" dirty="0"/>
              <a:t>Solution for the blind source separation problem</a:t>
            </a:r>
          </a:p>
          <a:p>
            <a:pPr lvl="1" algn="l"/>
            <a:r>
              <a:rPr lang="en-US" sz="2000" dirty="0"/>
              <a:t>Finds components that share no Mutual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3186408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667951" y="2164430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can similar</a:t>
            </a:r>
            <a:r>
              <a:rPr lang="en-CA" dirty="0"/>
              <a:t>l</a:t>
            </a:r>
            <a:r>
              <a:rPr lang="en" dirty="0"/>
              <a:t>y reduce data by categorizing it into groups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452999" y="4306662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183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110755"/>
            <a:ext cx="8308554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The previous techniques allow you to reduce data in terms of their dimensions, attempting to describe observations along new dimensions that are more interesting to you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We can also reduce data by clustering or grouping them into a smaller number of cliques </a:t>
            </a:r>
          </a:p>
        </p:txBody>
      </p:sp>
    </p:spTree>
    <p:extLst>
      <p:ext uri="{BB962C8B-B14F-4D97-AF65-F5344CB8AC3E}">
        <p14:creationId xmlns:p14="http://schemas.microsoft.com/office/powerpoint/2010/main" val="3188385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would you want to reduce your dimensions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43;p29">
            <a:extLst>
              <a:ext uri="{FF2B5EF4-FFF2-40B4-BE49-F238E27FC236}">
                <a16:creationId xmlns:a16="http://schemas.microsoft.com/office/drawing/2014/main" id="{F59F109B-48FC-E340-93F3-A47283EFEDA7}"/>
              </a:ext>
            </a:extLst>
          </p:cNvPr>
          <p:cNvSpPr txBox="1">
            <a:spLocks/>
          </p:cNvSpPr>
          <p:nvPr/>
        </p:nvSpPr>
        <p:spPr>
          <a:xfrm>
            <a:off x="546633" y="1489476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Data sometimes comes to us in a high dimensional space (e.g., EEG recordings from 200+ electrodes). While we are interested in global patterns we may not be interested in every electrode. We want a way to summarize information across the hundred of variables (i.e., electrodes) 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  <a:p>
            <a:pPr algn="l">
              <a:lnSpc>
                <a:spcPct val="150000"/>
              </a:lnSpc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18057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975337"/>
            <a:ext cx="8308554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endParaRPr lang="en-US" sz="2000" dirty="0">
              <a:solidFill>
                <a:schemeClr val="accent3"/>
              </a:solidFill>
            </a:endParaRPr>
          </a:p>
        </p:txBody>
      </p:sp>
      <p:pic>
        <p:nvPicPr>
          <p:cNvPr id="3" name="Picture 2" descr="A group of people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37D51064-7EBD-1643-AB92-5D70491CF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180" y="1240741"/>
            <a:ext cx="5979640" cy="336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86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400324" y="62966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K-means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361419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An algorithmic way to determine which cluster a given observation belongs to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Based on a simple strategy where you move k clusters around a feature space F trying to reduce the distance between your data and the cluster k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793556-229F-574D-99F3-1B3BA420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01" y="742583"/>
            <a:ext cx="3937746" cy="39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68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6C15-C416-014D-9F7E-AF0CD830B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" y="17145"/>
            <a:ext cx="8229600" cy="742950"/>
          </a:xfrm>
        </p:spPr>
        <p:txBody>
          <a:bodyPr/>
          <a:lstStyle/>
          <a:p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05E78F-82BD-5A45-B29F-4FD64DD23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2861"/>
            <a:ext cx="9144000" cy="5120639"/>
          </a:xfrm>
        </p:spPr>
      </p:pic>
    </p:spTree>
    <p:extLst>
      <p:ext uri="{BB962C8B-B14F-4D97-AF65-F5344CB8AC3E}">
        <p14:creationId xmlns:p14="http://schemas.microsoft.com/office/powerpoint/2010/main" val="3015861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400324" y="62966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K-means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3428351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We randomly place two centroids k1 (red) and k2 (blue). </a:t>
            </a:r>
          </a:p>
          <a:p>
            <a:pPr algn="l"/>
            <a:r>
              <a:rPr lang="en-US" sz="2000" dirty="0"/>
              <a:t>We then compute the distance between each data point and both centroids. </a:t>
            </a:r>
          </a:p>
          <a:p>
            <a:pPr algn="l"/>
            <a:r>
              <a:rPr lang="en-US" sz="2000" dirty="0"/>
              <a:t>Classify each data point based on which centroid they are closest too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793556-229F-574D-99F3-1B3BA420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01" y="742583"/>
            <a:ext cx="3937746" cy="39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72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400324" y="62966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K-means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3428351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Move the centroids (red and blue) to the center of the data they are associated with</a:t>
            </a:r>
          </a:p>
          <a:p>
            <a:pPr algn="l"/>
            <a:r>
              <a:rPr lang="en-US" sz="2000" dirty="0"/>
              <a:t>Repeat the above steps until the centroids stop moving around the feature space and settle down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793556-229F-574D-99F3-1B3BA420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01" y="742583"/>
            <a:ext cx="3937746" cy="39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09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400324" y="62966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K-means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3428351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It is necessary to standardize your data BEFORE running K-means. You want your features on equal footing. Features with large means or variance could be weighted more than your other features (i.e. meters vs micro volts)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793556-229F-574D-99F3-1B3BA420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01" y="742583"/>
            <a:ext cx="3937746" cy="39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45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Determining how many k is too many k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You can do this with a </a:t>
            </a:r>
            <a:r>
              <a:rPr lang="en-US" sz="2000" b="1" i="1" dirty="0">
                <a:solidFill>
                  <a:schemeClr val="accent3"/>
                </a:solidFill>
              </a:rPr>
              <a:t>training</a:t>
            </a:r>
            <a:r>
              <a:rPr lang="en-US" sz="2000" dirty="0">
                <a:solidFill>
                  <a:schemeClr val="accent3"/>
                </a:solidFill>
              </a:rPr>
              <a:t> and </a:t>
            </a:r>
            <a:r>
              <a:rPr lang="en-US" sz="2000" b="1" i="1" dirty="0">
                <a:solidFill>
                  <a:schemeClr val="accent3"/>
                </a:solidFill>
              </a:rPr>
              <a:t>testing</a:t>
            </a:r>
            <a:r>
              <a:rPr lang="en-US" sz="2000" dirty="0">
                <a:solidFill>
                  <a:schemeClr val="accent3"/>
                </a:solidFill>
              </a:rPr>
              <a:t> set. This is highly recommended as to avoid overfitting (see class 7)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Splitting your data into different subsets is common in machine learning algorithms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Normally you will have a large dataset to </a:t>
            </a:r>
            <a:r>
              <a:rPr lang="en-US" sz="2000" b="1" dirty="0">
                <a:solidFill>
                  <a:schemeClr val="accent3"/>
                </a:solidFill>
              </a:rPr>
              <a:t>train</a:t>
            </a:r>
            <a:r>
              <a:rPr lang="en-US" sz="2000" dirty="0">
                <a:solidFill>
                  <a:schemeClr val="accent3"/>
                </a:solidFill>
              </a:rPr>
              <a:t> on (i.e., teach your algorithm) and a smaller set to </a:t>
            </a:r>
            <a:r>
              <a:rPr lang="en-US" sz="2000" b="1" dirty="0">
                <a:solidFill>
                  <a:schemeClr val="accent3"/>
                </a:solidFill>
              </a:rPr>
              <a:t>test</a:t>
            </a:r>
            <a:r>
              <a:rPr lang="en-US" sz="2000" dirty="0">
                <a:solidFill>
                  <a:schemeClr val="accent3"/>
                </a:solidFill>
              </a:rPr>
              <a:t> if your algorithm works (i.e., see if it still works with other data)</a:t>
            </a:r>
          </a:p>
        </p:txBody>
      </p:sp>
    </p:spTree>
    <p:extLst>
      <p:ext uri="{BB962C8B-B14F-4D97-AF65-F5344CB8AC3E}">
        <p14:creationId xmlns:p14="http://schemas.microsoft.com/office/powerpoint/2010/main" val="18678326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Determining how many k is too many k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If you do not know </a:t>
            </a:r>
            <a:r>
              <a:rPr lang="en-US" sz="2000" i="1" dirty="0" err="1">
                <a:solidFill>
                  <a:schemeClr val="accent3"/>
                </a:solidFill>
              </a:rPr>
              <a:t>apriori</a:t>
            </a:r>
            <a:r>
              <a:rPr lang="en-US" sz="2000" i="1" dirty="0">
                <a:solidFill>
                  <a:schemeClr val="accent3"/>
                </a:solidFill>
              </a:rPr>
              <a:t>  </a:t>
            </a:r>
            <a:r>
              <a:rPr lang="en-US" sz="2000" dirty="0">
                <a:solidFill>
                  <a:schemeClr val="accent3"/>
                </a:solidFill>
              </a:rPr>
              <a:t>how many different classes or categories exist in your data, you need to compute this parameter </a:t>
            </a:r>
            <a:endParaRPr lang="en-US" sz="2000" i="1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The optimal values of k are determined several ways:</a:t>
            </a:r>
          </a:p>
          <a:p>
            <a:pPr algn="l">
              <a:lnSpc>
                <a:spcPct val="150000"/>
              </a:lnSpc>
            </a:pPr>
            <a:r>
              <a:rPr lang="en-CA" sz="2000" b="1" dirty="0" err="1"/>
              <a:t>Calinski-Harabasz</a:t>
            </a:r>
            <a:r>
              <a:rPr lang="en-CA" sz="2000" b="1" dirty="0"/>
              <a:t> criterion</a:t>
            </a:r>
          </a:p>
          <a:p>
            <a:pPr algn="l">
              <a:lnSpc>
                <a:spcPct val="150000"/>
              </a:lnSpc>
            </a:pPr>
            <a:r>
              <a:rPr lang="en-CA" sz="2000" b="1" dirty="0">
                <a:solidFill>
                  <a:schemeClr val="accent3"/>
                </a:solidFill>
              </a:rPr>
              <a:t>Silhouette plots</a:t>
            </a:r>
          </a:p>
          <a:p>
            <a:pPr algn="l">
              <a:lnSpc>
                <a:spcPct val="150000"/>
              </a:lnSpc>
            </a:pPr>
            <a:r>
              <a:rPr lang="en-CA" sz="2000" b="1" dirty="0"/>
              <a:t>Davies Bouldin index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73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Determining how many k is too many k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CA" sz="2000" b="1" dirty="0" err="1"/>
              <a:t>Calinski-Harabasz</a:t>
            </a:r>
            <a:r>
              <a:rPr lang="en-CA" sz="2000" b="1" dirty="0"/>
              <a:t> criterion</a:t>
            </a:r>
            <a:endParaRPr lang="en-CA" sz="2000" b="1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CA" sz="2000" dirty="0">
                <a:solidFill>
                  <a:schemeClr val="accent3"/>
                </a:solidFill>
              </a:rPr>
              <a:t>Ratio of between cluster dispersion against within cluster dispersion</a:t>
            </a:r>
          </a:p>
          <a:p>
            <a:pPr algn="l">
              <a:lnSpc>
                <a:spcPct val="150000"/>
              </a:lnSpc>
            </a:pPr>
            <a:r>
              <a:rPr lang="en-CA" sz="2000" dirty="0">
                <a:solidFill>
                  <a:schemeClr val="accent3"/>
                </a:solidFill>
              </a:rPr>
              <a:t>Tight-knit clusters that are further apart get better scores, are described as better defined clusters 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5160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Determining how many k is too many k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CA" sz="2000" b="1" dirty="0">
                <a:solidFill>
                  <a:schemeClr val="accent3"/>
                </a:solidFill>
              </a:rPr>
              <a:t>Silhouette plots</a:t>
            </a:r>
          </a:p>
          <a:p>
            <a:pPr algn="l">
              <a:lnSpc>
                <a:spcPct val="150000"/>
              </a:lnSpc>
            </a:pPr>
            <a:r>
              <a:rPr lang="en-CA" sz="2000" dirty="0">
                <a:solidFill>
                  <a:schemeClr val="accent3"/>
                </a:solidFill>
              </a:rPr>
              <a:t>For each point, measures how similar the observation is to its cluster. Values range from -1 to 1, unrelated to very related respectively </a:t>
            </a:r>
          </a:p>
          <a:p>
            <a:pPr algn="l">
              <a:lnSpc>
                <a:spcPct val="150000"/>
              </a:lnSpc>
            </a:pPr>
            <a:r>
              <a:rPr lang="en-CA" sz="2000" dirty="0">
                <a:solidFill>
                  <a:schemeClr val="accent3"/>
                </a:solidFill>
              </a:rPr>
              <a:t>When looking at silhouette plots, one should expect to see all positive values that are very high (a ‘box’ per cluster)</a:t>
            </a:r>
          </a:p>
        </p:txBody>
      </p:sp>
    </p:spTree>
    <p:extLst>
      <p:ext uri="{BB962C8B-B14F-4D97-AF65-F5344CB8AC3E}">
        <p14:creationId xmlns:p14="http://schemas.microsoft.com/office/powerpoint/2010/main" val="1087762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reduction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43;p29">
            <a:extLst>
              <a:ext uri="{FF2B5EF4-FFF2-40B4-BE49-F238E27FC236}">
                <a16:creationId xmlns:a16="http://schemas.microsoft.com/office/drawing/2014/main" id="{F59F109B-48FC-E340-93F3-A47283EFEDA7}"/>
              </a:ext>
            </a:extLst>
          </p:cNvPr>
          <p:cNvSpPr txBox="1">
            <a:spLocks/>
          </p:cNvSpPr>
          <p:nvPr/>
        </p:nvSpPr>
        <p:spPr>
          <a:xfrm>
            <a:off x="546633" y="1294512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Like a questionnaire in psychology research, observations of all your measures (i.e., questions on a questionnaire) can be described by latent variables that may be of interest to you (i.e., personality) </a:t>
            </a:r>
          </a:p>
        </p:txBody>
      </p:sp>
    </p:spTree>
    <p:extLst>
      <p:ext uri="{BB962C8B-B14F-4D97-AF65-F5344CB8AC3E}">
        <p14:creationId xmlns:p14="http://schemas.microsoft.com/office/powerpoint/2010/main" val="36405325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Determining how many k is too many k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CA" sz="2000" b="1" dirty="0"/>
              <a:t>Davies Bouldin index</a:t>
            </a:r>
          </a:p>
          <a:p>
            <a:pPr algn="l">
              <a:lnSpc>
                <a:spcPct val="150000"/>
              </a:lnSpc>
            </a:pPr>
            <a:r>
              <a:rPr lang="en-CA" sz="2000" dirty="0">
                <a:solidFill>
                  <a:schemeClr val="accent3"/>
                </a:solidFill>
              </a:rPr>
              <a:t>Compares the distance between clusters against the size of the cluster itself. Favours small clusters that are father apart </a:t>
            </a:r>
            <a:endParaRPr lang="en-US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299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reduction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976805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B136E0-8EE0-D341-A594-AD0D091C4E1F}"/>
              </a:ext>
            </a:extLst>
          </p:cNvPr>
          <p:cNvSpPr txBox="1"/>
          <p:nvPr/>
        </p:nvSpPr>
        <p:spPr>
          <a:xfrm>
            <a:off x="798258" y="3226894"/>
            <a:ext cx="239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witty?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43E3AA-5EC6-204F-9112-178616D83E09}"/>
              </a:ext>
            </a:extLst>
          </p:cNvPr>
          <p:cNvSpPr txBox="1"/>
          <p:nvPr/>
        </p:nvSpPr>
        <p:spPr>
          <a:xfrm>
            <a:off x="1996863" y="3775444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a good communicator?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3C6321-AA56-5048-84F0-13BB3B6B63F9}"/>
              </a:ext>
            </a:extLst>
          </p:cNvPr>
          <p:cNvSpPr txBox="1"/>
          <p:nvPr/>
        </p:nvSpPr>
        <p:spPr>
          <a:xfrm>
            <a:off x="3530981" y="3081318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people describe you as carefree?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4FE33A-ADE4-1747-A31F-89DEBD5F471C}"/>
              </a:ext>
            </a:extLst>
          </p:cNvPr>
          <p:cNvSpPr txBox="1"/>
          <p:nvPr/>
        </p:nvSpPr>
        <p:spPr>
          <a:xfrm>
            <a:off x="5873319" y="4026029"/>
            <a:ext cx="239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charming?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B1F601-0BA6-3C41-B10E-3B479A9DAFE4}"/>
              </a:ext>
            </a:extLst>
          </p:cNvPr>
          <p:cNvSpPr txBox="1"/>
          <p:nvPr/>
        </p:nvSpPr>
        <p:spPr>
          <a:xfrm>
            <a:off x="6273861" y="2848912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you adapt to all situations?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830614-629E-C648-9D2F-22CAC6B4EC13}"/>
              </a:ext>
            </a:extLst>
          </p:cNvPr>
          <p:cNvCxnSpPr>
            <a:cxnSpLocks/>
          </p:cNvCxnSpPr>
          <p:nvPr/>
        </p:nvCxnSpPr>
        <p:spPr>
          <a:xfrm flipV="1">
            <a:off x="1729946" y="2046889"/>
            <a:ext cx="1500893" cy="10897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528149-B6A2-4D4A-AEA5-0A9624C1619B}"/>
              </a:ext>
            </a:extLst>
          </p:cNvPr>
          <p:cNvCxnSpPr>
            <a:cxnSpLocks/>
          </p:cNvCxnSpPr>
          <p:nvPr/>
        </p:nvCxnSpPr>
        <p:spPr>
          <a:xfrm flipV="1">
            <a:off x="2748651" y="2428905"/>
            <a:ext cx="712176" cy="12603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0080BD-B78C-3947-9B9A-5984759F72F9}"/>
              </a:ext>
            </a:extLst>
          </p:cNvPr>
          <p:cNvCxnSpPr>
            <a:cxnSpLocks/>
          </p:cNvCxnSpPr>
          <p:nvPr/>
        </p:nvCxnSpPr>
        <p:spPr>
          <a:xfrm flipH="1" flipV="1">
            <a:off x="4665990" y="2716698"/>
            <a:ext cx="8920" cy="40724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EE3C93F-BF8A-E34A-A3B8-E8D62BABFAD8}"/>
              </a:ext>
            </a:extLst>
          </p:cNvPr>
          <p:cNvCxnSpPr>
            <a:cxnSpLocks/>
          </p:cNvCxnSpPr>
          <p:nvPr/>
        </p:nvCxnSpPr>
        <p:spPr>
          <a:xfrm flipH="1" flipV="1">
            <a:off x="5683175" y="2109425"/>
            <a:ext cx="1170644" cy="78985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FB5BB1-C1FD-0049-B29E-EE067FE687FD}"/>
              </a:ext>
            </a:extLst>
          </p:cNvPr>
          <p:cNvCxnSpPr>
            <a:cxnSpLocks/>
          </p:cNvCxnSpPr>
          <p:nvPr/>
        </p:nvCxnSpPr>
        <p:spPr>
          <a:xfrm flipH="1" flipV="1">
            <a:off x="5586970" y="2625953"/>
            <a:ext cx="1073986" cy="135711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882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reduction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976805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B136E0-8EE0-D341-A594-AD0D091C4E1F}"/>
              </a:ext>
            </a:extLst>
          </p:cNvPr>
          <p:cNvSpPr txBox="1"/>
          <p:nvPr/>
        </p:nvSpPr>
        <p:spPr>
          <a:xfrm>
            <a:off x="798258" y="3226894"/>
            <a:ext cx="239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witty?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43E3AA-5EC6-204F-9112-178616D83E09}"/>
              </a:ext>
            </a:extLst>
          </p:cNvPr>
          <p:cNvSpPr txBox="1"/>
          <p:nvPr/>
        </p:nvSpPr>
        <p:spPr>
          <a:xfrm>
            <a:off x="1996863" y="3775444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a good communicator?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3C6321-AA56-5048-84F0-13BB3B6B63F9}"/>
              </a:ext>
            </a:extLst>
          </p:cNvPr>
          <p:cNvSpPr txBox="1"/>
          <p:nvPr/>
        </p:nvSpPr>
        <p:spPr>
          <a:xfrm>
            <a:off x="3530981" y="3081318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people describe you as carefree?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4FE33A-ADE4-1747-A31F-89DEBD5F471C}"/>
              </a:ext>
            </a:extLst>
          </p:cNvPr>
          <p:cNvSpPr txBox="1"/>
          <p:nvPr/>
        </p:nvSpPr>
        <p:spPr>
          <a:xfrm>
            <a:off x="5873319" y="4026029"/>
            <a:ext cx="239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charming?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B1F601-0BA6-3C41-B10E-3B479A9DAFE4}"/>
              </a:ext>
            </a:extLst>
          </p:cNvPr>
          <p:cNvSpPr txBox="1"/>
          <p:nvPr/>
        </p:nvSpPr>
        <p:spPr>
          <a:xfrm>
            <a:off x="6273861" y="2848912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you adapt to all situations?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830614-629E-C648-9D2F-22CAC6B4EC13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1729946" y="2046889"/>
            <a:ext cx="1500893" cy="10897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528149-B6A2-4D4A-AEA5-0A9624C1619B}"/>
              </a:ext>
            </a:extLst>
          </p:cNvPr>
          <p:cNvCxnSpPr>
            <a:cxnSpLocks/>
          </p:cNvCxnSpPr>
          <p:nvPr/>
        </p:nvCxnSpPr>
        <p:spPr>
          <a:xfrm flipV="1">
            <a:off x="2748651" y="2428905"/>
            <a:ext cx="712176" cy="12603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0080BD-B78C-3947-9B9A-5984759F72F9}"/>
              </a:ext>
            </a:extLst>
          </p:cNvPr>
          <p:cNvCxnSpPr>
            <a:cxnSpLocks/>
          </p:cNvCxnSpPr>
          <p:nvPr/>
        </p:nvCxnSpPr>
        <p:spPr>
          <a:xfrm flipH="1" flipV="1">
            <a:off x="4665990" y="2716698"/>
            <a:ext cx="8920" cy="40724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EE3C93F-BF8A-E34A-A3B8-E8D62BABFAD8}"/>
              </a:ext>
            </a:extLst>
          </p:cNvPr>
          <p:cNvCxnSpPr>
            <a:cxnSpLocks/>
          </p:cNvCxnSpPr>
          <p:nvPr/>
        </p:nvCxnSpPr>
        <p:spPr>
          <a:xfrm flipH="1" flipV="1">
            <a:off x="5683175" y="2109425"/>
            <a:ext cx="1170644" cy="78985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FB5BB1-C1FD-0049-B29E-EE067FE687FD}"/>
              </a:ext>
            </a:extLst>
          </p:cNvPr>
          <p:cNvCxnSpPr>
            <a:cxnSpLocks/>
          </p:cNvCxnSpPr>
          <p:nvPr/>
        </p:nvCxnSpPr>
        <p:spPr>
          <a:xfrm flipH="1" flipV="1">
            <a:off x="5586970" y="2625953"/>
            <a:ext cx="1073986" cy="135711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2428227-598D-8942-A63D-B621B850D50B}"/>
              </a:ext>
            </a:extLst>
          </p:cNvPr>
          <p:cNvSpPr txBox="1"/>
          <p:nvPr/>
        </p:nvSpPr>
        <p:spPr>
          <a:xfrm>
            <a:off x="3230839" y="1262059"/>
            <a:ext cx="2697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YOU’RE A GEMINI</a:t>
            </a:r>
          </a:p>
        </p:txBody>
      </p:sp>
    </p:spTree>
    <p:extLst>
      <p:ext uri="{BB962C8B-B14F-4D97-AF65-F5344CB8AC3E}">
        <p14:creationId xmlns:p14="http://schemas.microsoft.com/office/powerpoint/2010/main" val="1732622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ICA vs PCA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4A3E87D-CE16-624F-A372-4F7C02F4F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97" y="1212359"/>
            <a:ext cx="6623437" cy="314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59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Principal Component Analysis 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Principal Component Analysis (PCA) extracts relevant orthogonal features, that we call </a:t>
            </a:r>
            <a:r>
              <a:rPr lang="en-US" sz="2400" b="1" dirty="0"/>
              <a:t>Principal Components</a:t>
            </a:r>
            <a:r>
              <a:rPr lang="en-US" sz="2400" dirty="0"/>
              <a:t>,  from a large pool of variables. 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In </a:t>
            </a:r>
            <a:r>
              <a:rPr lang="en-US" sz="2400" b="1" dirty="0"/>
              <a:t>PCA</a:t>
            </a:r>
            <a:r>
              <a:rPr lang="en-US" sz="2400" dirty="0"/>
              <a:t> we attempt to find dimensions that maximize variance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94044389"/>
      </p:ext>
    </p:extLst>
  </p:cSld>
  <p:clrMapOvr>
    <a:masterClrMapping/>
  </p:clrMapOvr>
</p:sld>
</file>

<file path=ppt/theme/theme1.xml><?xml version="1.0" encoding="utf-8"?>
<a:theme xmlns:a="http://schemas.openxmlformats.org/drawingml/2006/main" name="Virtual Campaign by Slidesgo">
  <a:themeElements>
    <a:clrScheme name="Simple Light">
      <a:dk1>
        <a:srgbClr val="00004D"/>
      </a:dk1>
      <a:lt1>
        <a:srgbClr val="FFFFFF"/>
      </a:lt1>
      <a:dk2>
        <a:srgbClr val="FFEFE1"/>
      </a:dk2>
      <a:lt2>
        <a:srgbClr val="FFEFE1"/>
      </a:lt2>
      <a:accent1>
        <a:srgbClr val="FAEA00"/>
      </a:accent1>
      <a:accent2>
        <a:srgbClr val="00B181"/>
      </a:accent2>
      <a:accent3>
        <a:srgbClr val="00004D"/>
      </a:accent3>
      <a:accent4>
        <a:srgbClr val="00B9FF"/>
      </a:accent4>
      <a:accent5>
        <a:srgbClr val="FF7AA1"/>
      </a:accent5>
      <a:accent6>
        <a:srgbClr val="FF6A00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3711</TotalTime>
  <Words>1926</Words>
  <Application>Microsoft Macintosh PowerPoint</Application>
  <PresentationFormat>On-screen Show (16:9)</PresentationFormat>
  <Paragraphs>182</Paragraphs>
  <Slides>50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Calibri</vt:lpstr>
      <vt:lpstr>Baloo 2</vt:lpstr>
      <vt:lpstr>Arial</vt:lpstr>
      <vt:lpstr>Concert One</vt:lpstr>
      <vt:lpstr>Teko</vt:lpstr>
      <vt:lpstr>Virtual Campaign by Slidesgo</vt:lpstr>
      <vt:lpstr>MATLAB </vt:lpstr>
      <vt:lpstr>What is data reduction?</vt:lpstr>
      <vt:lpstr>What is data reduction?</vt:lpstr>
      <vt:lpstr>Why would you want to reduce your dimensions</vt:lpstr>
      <vt:lpstr>Data reduction</vt:lpstr>
      <vt:lpstr>Data reduction</vt:lpstr>
      <vt:lpstr>Data reduction</vt:lpstr>
      <vt:lpstr>ICA vs PCA</vt:lpstr>
      <vt:lpstr>Principal Component Analysis </vt:lpstr>
      <vt:lpstr>Set operations</vt:lpstr>
      <vt:lpstr>Methods: PCA</vt:lpstr>
      <vt:lpstr>PCA </vt:lpstr>
      <vt:lpstr>PCA </vt:lpstr>
      <vt:lpstr>PCA </vt:lpstr>
      <vt:lpstr>Normalizing data</vt:lpstr>
      <vt:lpstr>PowerPoint Presentation</vt:lpstr>
      <vt:lpstr>A Note</vt:lpstr>
      <vt:lpstr>A Note</vt:lpstr>
      <vt:lpstr>A Note</vt:lpstr>
      <vt:lpstr>A Note</vt:lpstr>
      <vt:lpstr>ICA</vt:lpstr>
      <vt:lpstr>Blind Source Separation Problem</vt:lpstr>
      <vt:lpstr>Blind Source Separation Problem</vt:lpstr>
      <vt:lpstr>Blind Source Separation Problem</vt:lpstr>
      <vt:lpstr>Blind Source Separation Problem</vt:lpstr>
      <vt:lpstr>Blind Source Separation Problem</vt:lpstr>
      <vt:lpstr>Independent Component Analysis </vt:lpstr>
      <vt:lpstr>Independent Component Analysis </vt:lpstr>
      <vt:lpstr>Independent Component Analysis </vt:lpstr>
      <vt:lpstr>ICA </vt:lpstr>
      <vt:lpstr>A Note</vt:lpstr>
      <vt:lpstr>A Note</vt:lpstr>
      <vt:lpstr>Lets Compare ICA &amp; PCA</vt:lpstr>
      <vt:lpstr>Lets Compare ICA &amp; PCA</vt:lpstr>
      <vt:lpstr>Lets Compare ICA &amp; PCA</vt:lpstr>
      <vt:lpstr>Lets Compare ICA &amp; PCA</vt:lpstr>
      <vt:lpstr>Lets Compare ICA &amp; PCA</vt:lpstr>
      <vt:lpstr>We can similarly reduce data by categorizing it into groups</vt:lpstr>
      <vt:lpstr>K-means</vt:lpstr>
      <vt:lpstr>K-means</vt:lpstr>
      <vt:lpstr>K-means</vt:lpstr>
      <vt:lpstr>PowerPoint Presentation</vt:lpstr>
      <vt:lpstr>K-means</vt:lpstr>
      <vt:lpstr>K-means</vt:lpstr>
      <vt:lpstr>K-means</vt:lpstr>
      <vt:lpstr>Determining how many k is too many k</vt:lpstr>
      <vt:lpstr>Determining how many k is too many k</vt:lpstr>
      <vt:lpstr>Determining how many k is too many k</vt:lpstr>
      <vt:lpstr>Determining how many k is too many k</vt:lpstr>
      <vt:lpstr>Determining how many k is too many 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MATLAB </dc:title>
  <cp:lastModifiedBy>Jason Da Silva Castanheira</cp:lastModifiedBy>
  <cp:revision>32</cp:revision>
  <dcterms:modified xsi:type="dcterms:W3CDTF">2021-03-20T22:57:53Z</dcterms:modified>
</cp:coreProperties>
</file>